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ileron" panose="020B0604020202020204" charset="0"/>
      <p:regular r:id="rId18"/>
    </p:embeddedFont>
    <p:embeddedFont>
      <p:font typeface="Aileron Bold" panose="020B0604020202020204" charset="0"/>
      <p:regular r:id="rId19"/>
    </p:embeddedFont>
    <p:embeddedFont>
      <p:font typeface="Aileron Heavy" panose="020B0604020202020204" charset="0"/>
      <p:regular r:id="rId20"/>
    </p:embeddedFont>
    <p:embeddedFont>
      <p:font typeface="Aileron Ultra-Bold" panose="020B0604020202020204" charset="0"/>
      <p:regular r:id="rId21"/>
    </p:embeddedFont>
    <p:embeddedFont>
      <p:font typeface="Aileron Ultra-Bold Italics" panose="020B0604020202020204" charset="0"/>
      <p:regular r:id="rId22"/>
    </p:embeddedFont>
    <p:embeddedFont>
      <p:font typeface="Akzidenz-Grotesk Heavy" panose="020B0604020202020204" charset="0"/>
      <p:regular r:id="rId23"/>
    </p:embeddedFont>
    <p:embeddedFont>
      <p:font typeface="Barlow Condensed Heavy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8A933D-E006-4DA4-872A-6228CBF8C5C2}" v="10" dt="2025-05-27T09:37:17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ΑΡΧΟΝΤΗΣ ΚΟΣΜΑΣ" userId="05ffe085-7791-4766-a96b-31262c698972" providerId="ADAL" clId="{B58A933D-E006-4DA4-872A-6228CBF8C5C2}"/>
    <pc:docChg chg="undo custSel modSld">
      <pc:chgData name="ΑΡΧΟΝΤΗΣ ΚΟΣΜΑΣ" userId="05ffe085-7791-4766-a96b-31262c698972" providerId="ADAL" clId="{B58A933D-E006-4DA4-872A-6228CBF8C5C2}" dt="2025-05-27T09:37:17.736" v="17"/>
      <pc:docMkLst>
        <pc:docMk/>
      </pc:docMkLst>
      <pc:sldChg chg="modSp mod">
        <pc:chgData name="ΑΡΧΟΝΤΗΣ ΚΟΣΜΑΣ" userId="05ffe085-7791-4766-a96b-31262c698972" providerId="ADAL" clId="{B58A933D-E006-4DA4-872A-6228CBF8C5C2}" dt="2025-05-27T09:34:23.157" v="16" actId="14100"/>
        <pc:sldMkLst>
          <pc:docMk/>
          <pc:sldMk cId="0" sldId="259"/>
        </pc:sldMkLst>
        <pc:spChg chg="mod">
          <ac:chgData name="ΑΡΧΟΝΤΗΣ ΚΟΣΜΑΣ" userId="05ffe085-7791-4766-a96b-31262c698972" providerId="ADAL" clId="{B58A933D-E006-4DA4-872A-6228CBF8C5C2}" dt="2025-05-27T09:34:23.157" v="16" actId="14100"/>
          <ac:spMkLst>
            <pc:docMk/>
            <pc:sldMk cId="0" sldId="259"/>
            <ac:spMk id="68" creationId="{00000000-0000-0000-0000-000000000000}"/>
          </ac:spMkLst>
        </pc:spChg>
      </pc:sldChg>
      <pc:sldChg chg="modAnim">
        <pc:chgData name="ΑΡΧΟΝΤΗΣ ΚΟΣΜΑΣ" userId="05ffe085-7791-4766-a96b-31262c698972" providerId="ADAL" clId="{B58A933D-E006-4DA4-872A-6228CBF8C5C2}" dt="2025-05-27T09:24:21.567" v="11"/>
        <pc:sldMkLst>
          <pc:docMk/>
          <pc:sldMk cId="0" sldId="265"/>
        </pc:sldMkLst>
      </pc:sldChg>
      <pc:sldChg chg="modAnim">
        <pc:chgData name="ΑΡΧΟΝΤΗΣ ΚΟΣΜΑΣ" userId="05ffe085-7791-4766-a96b-31262c698972" providerId="ADAL" clId="{B58A933D-E006-4DA4-872A-6228CBF8C5C2}" dt="2025-05-27T09:24:26.003" v="12"/>
        <pc:sldMkLst>
          <pc:docMk/>
          <pc:sldMk cId="0" sldId="266"/>
        </pc:sldMkLst>
      </pc:sldChg>
      <pc:sldChg chg="modAnim">
        <pc:chgData name="ΑΡΧΟΝΤΗΣ ΚΟΣΜΑΣ" userId="05ffe085-7791-4766-a96b-31262c698972" providerId="ADAL" clId="{B58A933D-E006-4DA4-872A-6228CBF8C5C2}" dt="2025-05-27T09:24:29.519" v="13"/>
        <pc:sldMkLst>
          <pc:docMk/>
          <pc:sldMk cId="0" sldId="267"/>
        </pc:sldMkLst>
      </pc:sldChg>
      <pc:sldChg chg="modAnim">
        <pc:chgData name="ΑΡΧΟΝΤΗΣ ΚΟΣΜΑΣ" userId="05ffe085-7791-4766-a96b-31262c698972" providerId="ADAL" clId="{B58A933D-E006-4DA4-872A-6228CBF8C5C2}" dt="2025-05-27T09:24:37.034" v="15"/>
        <pc:sldMkLst>
          <pc:docMk/>
          <pc:sldMk cId="0" sldId="268"/>
        </pc:sldMkLst>
      </pc:sldChg>
      <pc:sldChg chg="modAnim">
        <pc:chgData name="ΑΡΧΟΝΤΗΣ ΚΟΣΜΑΣ" userId="05ffe085-7791-4766-a96b-31262c698972" providerId="ADAL" clId="{B58A933D-E006-4DA4-872A-6228CBF8C5C2}" dt="2025-05-27T09:37:17.736" v="17"/>
        <pc:sldMkLst>
          <pc:docMk/>
          <pc:sldMk cId="0" sldId="269"/>
        </pc:sldMkLst>
      </pc:sldChg>
      <pc:sldChg chg="modSp mod">
        <pc:chgData name="ΑΡΧΟΝΤΗΣ ΚΟΣΜΑΣ" userId="05ffe085-7791-4766-a96b-31262c698972" providerId="ADAL" clId="{B58A933D-E006-4DA4-872A-6228CBF8C5C2}" dt="2025-05-27T09:23:57.419" v="10" actId="207"/>
        <pc:sldMkLst>
          <pc:docMk/>
          <pc:sldMk cId="0" sldId="271"/>
        </pc:sldMkLst>
        <pc:spChg chg="mod">
          <ac:chgData name="ΑΡΧΟΝΤΗΣ ΚΟΣΜΑΣ" userId="05ffe085-7791-4766-a96b-31262c698972" providerId="ADAL" clId="{B58A933D-E006-4DA4-872A-6228CBF8C5C2}" dt="2025-05-27T09:23:57.419" v="10" actId="207"/>
          <ac:spMkLst>
            <pc:docMk/>
            <pc:sldMk cId="0" sldId="271"/>
            <ac:spMk id="7" creationId="{00000000-0000-0000-0000-000000000000}"/>
          </ac:spMkLst>
        </pc:spChg>
        <pc:spChg chg="mod">
          <ac:chgData name="ΑΡΧΟΝΤΗΣ ΚΟΣΜΑΣ" userId="05ffe085-7791-4766-a96b-31262c698972" providerId="ADAL" clId="{B58A933D-E006-4DA4-872A-6228CBF8C5C2}" dt="2025-05-27T09:22:59.168" v="4" actId="2711"/>
          <ac:spMkLst>
            <pc:docMk/>
            <pc:sldMk cId="0" sldId="271"/>
            <ac:spMk id="20" creationId="{00000000-0000-0000-0000-000000000000}"/>
          </ac:spMkLst>
        </pc:spChg>
        <pc:spChg chg="mod">
          <ac:chgData name="ΑΡΧΟΝΤΗΣ ΚΟΣΜΑΣ" userId="05ffe085-7791-4766-a96b-31262c698972" providerId="ADAL" clId="{B58A933D-E006-4DA4-872A-6228CBF8C5C2}" dt="2025-05-27T09:23:15.086" v="6" actId="2711"/>
          <ac:spMkLst>
            <pc:docMk/>
            <pc:sldMk cId="0" sldId="271"/>
            <ac:spMk id="21" creationId="{00000000-0000-0000-0000-000000000000}"/>
          </ac:spMkLst>
        </pc:spChg>
        <pc:spChg chg="mod">
          <ac:chgData name="ΑΡΧΟΝΤΗΣ ΚΟΣΜΑΣ" userId="05ffe085-7791-4766-a96b-31262c698972" providerId="ADAL" clId="{B58A933D-E006-4DA4-872A-6228CBF8C5C2}" dt="2025-05-27T09:23:06.990" v="5" actId="2711"/>
          <ac:spMkLst>
            <pc:docMk/>
            <pc:sldMk cId="0" sldId="271"/>
            <ac:spMk id="22" creationId="{00000000-0000-0000-0000-000000000000}"/>
          </ac:spMkLst>
        </pc:spChg>
        <pc:spChg chg="mod">
          <ac:chgData name="ΑΡΧΟΝΤΗΣ ΚΟΣΜΑΣ" userId="05ffe085-7791-4766-a96b-31262c698972" providerId="ADAL" clId="{B58A933D-E006-4DA4-872A-6228CBF8C5C2}" dt="2025-05-27T09:23:19.450" v="7" actId="2711"/>
          <ac:spMkLst>
            <pc:docMk/>
            <pc:sldMk cId="0" sldId="271"/>
            <ac:spMk id="2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2025-05-27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jpeg"/><Relationship Id="rId11" Type="http://schemas.openxmlformats.org/officeDocument/2006/relationships/image" Target="../media/image2.svg"/><Relationship Id="rId5" Type="http://schemas.openxmlformats.org/officeDocument/2006/relationships/image" Target="../media/image48.svg"/><Relationship Id="rId10" Type="http://schemas.openxmlformats.org/officeDocument/2006/relationships/image" Target="../media/image1.png"/><Relationship Id="rId4" Type="http://schemas.openxmlformats.org/officeDocument/2006/relationships/image" Target="../media/image47.png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5.jpe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7.jpe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microsoft.com/office/2007/relationships/media" Target="../media/media5.mp4"/><Relationship Id="rId7" Type="http://schemas.openxmlformats.org/officeDocument/2006/relationships/image" Target="../media/image48.sv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47.png"/><Relationship Id="rId11" Type="http://schemas.openxmlformats.org/officeDocument/2006/relationships/image" Target="../media/image62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61.png"/><Relationship Id="rId4" Type="http://schemas.openxmlformats.org/officeDocument/2006/relationships/video" Target="../media/media5.mp4"/><Relationship Id="rId9" Type="http://schemas.openxmlformats.org/officeDocument/2006/relationships/image" Target="../media/image6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4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63.jpeg"/><Relationship Id="rId5" Type="http://schemas.openxmlformats.org/officeDocument/2006/relationships/image" Target="../media/image48.svg"/><Relationship Id="rId4" Type="http://schemas.openxmlformats.org/officeDocument/2006/relationships/image" Target="../media/image47.png"/><Relationship Id="rId9" Type="http://schemas.openxmlformats.org/officeDocument/2006/relationships/image" Target="../media/image2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70.png"/><Relationship Id="rId3" Type="http://schemas.openxmlformats.org/officeDocument/2006/relationships/image" Target="../media/image5.svg"/><Relationship Id="rId7" Type="http://schemas.openxmlformats.org/officeDocument/2006/relationships/image" Target="../media/image8.png"/><Relationship Id="rId12" Type="http://schemas.openxmlformats.org/officeDocument/2006/relationships/image" Target="../media/image6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68.png"/><Relationship Id="rId5" Type="http://schemas.openxmlformats.org/officeDocument/2006/relationships/image" Target="../media/image1.png"/><Relationship Id="rId10" Type="http://schemas.openxmlformats.org/officeDocument/2006/relationships/image" Target="../media/image67.svg"/><Relationship Id="rId4" Type="http://schemas.openxmlformats.org/officeDocument/2006/relationships/image" Target="../media/image65.jpeg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48.svg"/><Relationship Id="rId7" Type="http://schemas.openxmlformats.org/officeDocument/2006/relationships/image" Target="../media/image24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hyperlink" Target="https://github.com/mariaaspioti/IoT-ISAS.gi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7.svg"/><Relationship Id="rId4" Type="http://schemas.openxmlformats.org/officeDocument/2006/relationships/image" Target="../media/image9.sv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1.svg"/><Relationship Id="rId7" Type="http://schemas.openxmlformats.org/officeDocument/2006/relationships/image" Target="../media/image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5.png"/><Relationship Id="rId5" Type="http://schemas.openxmlformats.org/officeDocument/2006/relationships/image" Target="../media/image2.svg"/><Relationship Id="rId10" Type="http://schemas.openxmlformats.org/officeDocument/2006/relationships/image" Target="../media/image24.jpeg"/><Relationship Id="rId4" Type="http://schemas.openxmlformats.org/officeDocument/2006/relationships/image" Target="../media/image1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5.svg"/><Relationship Id="rId7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9.svg"/><Relationship Id="rId4" Type="http://schemas.openxmlformats.org/officeDocument/2006/relationships/image" Target="../media/image26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5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4" Type="http://schemas.openxmlformats.org/officeDocument/2006/relationships/image" Target="../media/image4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5.svg"/><Relationship Id="rId7" Type="http://schemas.openxmlformats.org/officeDocument/2006/relationships/image" Target="../media/image30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76068" y="461468"/>
            <a:ext cx="2544433" cy="2544433"/>
          </a:xfrm>
          <a:custGeom>
            <a:avLst/>
            <a:gdLst/>
            <a:ahLst/>
            <a:cxnLst/>
            <a:rect l="l" t="t" r="r" b="b"/>
            <a:pathLst>
              <a:path w="2544433" h="2544433">
                <a:moveTo>
                  <a:pt x="0" y="0"/>
                </a:moveTo>
                <a:lnTo>
                  <a:pt x="2544433" y="0"/>
                </a:lnTo>
                <a:lnTo>
                  <a:pt x="2544433" y="2544432"/>
                </a:lnTo>
                <a:lnTo>
                  <a:pt x="0" y="2544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3" name="Group 3"/>
          <p:cNvGrpSpPr/>
          <p:nvPr/>
        </p:nvGrpSpPr>
        <p:grpSpPr>
          <a:xfrm>
            <a:off x="12044905" y="2873525"/>
            <a:ext cx="11195431" cy="6868655"/>
            <a:chOff x="-1270" y="0"/>
            <a:chExt cx="4707207" cy="2887980"/>
          </a:xfrm>
        </p:grpSpPr>
        <p:sp>
          <p:nvSpPr>
            <p:cNvPr id="4" name="Freeform 4"/>
            <p:cNvSpPr/>
            <p:nvPr/>
          </p:nvSpPr>
          <p:spPr>
            <a:xfrm rot="6000">
              <a:off x="-1023" y="-3680"/>
              <a:ext cx="4707389" cy="2894376"/>
            </a:xfrm>
            <a:custGeom>
              <a:avLst/>
              <a:gdLst/>
              <a:ahLst/>
              <a:cxnLst/>
              <a:rect l="l" t="t" r="r" b="b"/>
              <a:pathLst>
                <a:path w="4707389" h="2894376">
                  <a:moveTo>
                    <a:pt x="4706790" y="620603"/>
                  </a:moveTo>
                  <a:cubicBezTo>
                    <a:pt x="4707389" y="963503"/>
                    <a:pt x="4464068" y="1242058"/>
                    <a:pt x="4163680" y="1242582"/>
                  </a:cubicBezTo>
                  <a:lnTo>
                    <a:pt x="3179073" y="1244301"/>
                  </a:lnTo>
                  <a:cubicBezTo>
                    <a:pt x="3156822" y="1244339"/>
                    <a:pt x="3139059" y="1265960"/>
                    <a:pt x="3139103" y="1291361"/>
                  </a:cubicBezTo>
                  <a:cubicBezTo>
                    <a:pt x="3139262" y="1382800"/>
                    <a:pt x="3121612" y="1469191"/>
                    <a:pt x="3091711" y="1547984"/>
                  </a:cubicBezTo>
                  <a:cubicBezTo>
                    <a:pt x="3072880" y="1595007"/>
                    <a:pt x="3103011" y="1648294"/>
                    <a:pt x="3148626" y="1648214"/>
                  </a:cubicBezTo>
                  <a:cubicBezTo>
                    <a:pt x="3449014" y="1647690"/>
                    <a:pt x="3693149" y="1925394"/>
                    <a:pt x="3693747" y="2268294"/>
                  </a:cubicBezTo>
                  <a:cubicBezTo>
                    <a:pt x="3694346" y="2611193"/>
                    <a:pt x="3451182" y="2889748"/>
                    <a:pt x="3150794" y="2890273"/>
                  </a:cubicBezTo>
                  <a:lnTo>
                    <a:pt x="1100364" y="2893851"/>
                  </a:lnTo>
                  <a:cubicBezTo>
                    <a:pt x="799975" y="2894376"/>
                    <a:pt x="555841" y="2616671"/>
                    <a:pt x="555243" y="2273772"/>
                  </a:cubicBezTo>
                  <a:cubicBezTo>
                    <a:pt x="555083" y="2182332"/>
                    <a:pt x="572733" y="2095941"/>
                    <a:pt x="602635" y="2017149"/>
                  </a:cubicBezTo>
                  <a:cubicBezTo>
                    <a:pt x="621466" y="1970126"/>
                    <a:pt x="591334" y="1916838"/>
                    <a:pt x="545720" y="1916918"/>
                  </a:cubicBezTo>
                  <a:cubicBezTo>
                    <a:pt x="245331" y="1917442"/>
                    <a:pt x="1197" y="1639738"/>
                    <a:pt x="599" y="1296838"/>
                  </a:cubicBezTo>
                  <a:cubicBezTo>
                    <a:pt x="0" y="953939"/>
                    <a:pt x="243163" y="675384"/>
                    <a:pt x="543552" y="674860"/>
                  </a:cubicBezTo>
                  <a:lnTo>
                    <a:pt x="1528159" y="673141"/>
                  </a:lnTo>
                  <a:cubicBezTo>
                    <a:pt x="1550410" y="673102"/>
                    <a:pt x="1568175" y="652751"/>
                    <a:pt x="1568131" y="627351"/>
                  </a:cubicBezTo>
                  <a:lnTo>
                    <a:pt x="1568129" y="626081"/>
                  </a:lnTo>
                  <a:cubicBezTo>
                    <a:pt x="1567530" y="283182"/>
                    <a:pt x="1810693" y="4627"/>
                    <a:pt x="2111082" y="4103"/>
                  </a:cubicBezTo>
                  <a:lnTo>
                    <a:pt x="4160399" y="526"/>
                  </a:lnTo>
                  <a:cubicBezTo>
                    <a:pt x="4461900" y="0"/>
                    <a:pt x="4706192" y="277704"/>
                    <a:pt x="4706790" y="620603"/>
                  </a:cubicBezTo>
                  <a:close/>
                </a:path>
              </a:pathLst>
            </a:custGeom>
            <a:blipFill>
              <a:blip r:embed="rId4"/>
              <a:stretch>
                <a:fillRect l="-4084" t="-90" b="-8"/>
              </a:stretch>
            </a:blipFill>
            <a:ln w="66675" cap="sq">
              <a:solidFill>
                <a:srgbClr val="99BBD8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136521" y="3307946"/>
            <a:ext cx="2594369" cy="4588246"/>
            <a:chOff x="0" y="0"/>
            <a:chExt cx="683291" cy="12084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3291" cy="1208427"/>
            </a:xfrm>
            <a:custGeom>
              <a:avLst/>
              <a:gdLst/>
              <a:ahLst/>
              <a:cxnLst/>
              <a:rect l="l" t="t" r="r" b="b"/>
              <a:pathLst>
                <a:path w="683291" h="1208427">
                  <a:moveTo>
                    <a:pt x="152190" y="0"/>
                  </a:moveTo>
                  <a:lnTo>
                    <a:pt x="531100" y="0"/>
                  </a:lnTo>
                  <a:cubicBezTo>
                    <a:pt x="571464" y="0"/>
                    <a:pt x="610174" y="16034"/>
                    <a:pt x="638715" y="44576"/>
                  </a:cubicBezTo>
                  <a:cubicBezTo>
                    <a:pt x="667256" y="73117"/>
                    <a:pt x="683291" y="111827"/>
                    <a:pt x="683291" y="152190"/>
                  </a:cubicBezTo>
                  <a:lnTo>
                    <a:pt x="683291" y="1056237"/>
                  </a:lnTo>
                  <a:cubicBezTo>
                    <a:pt x="683291" y="1096600"/>
                    <a:pt x="667256" y="1135310"/>
                    <a:pt x="638715" y="1163852"/>
                  </a:cubicBezTo>
                  <a:cubicBezTo>
                    <a:pt x="610174" y="1192393"/>
                    <a:pt x="571464" y="1208427"/>
                    <a:pt x="531100" y="1208427"/>
                  </a:cubicBezTo>
                  <a:lnTo>
                    <a:pt x="152190" y="1208427"/>
                  </a:lnTo>
                  <a:cubicBezTo>
                    <a:pt x="111827" y="1208427"/>
                    <a:pt x="73117" y="1192393"/>
                    <a:pt x="44576" y="1163852"/>
                  </a:cubicBezTo>
                  <a:cubicBezTo>
                    <a:pt x="16034" y="1135310"/>
                    <a:pt x="0" y="1096600"/>
                    <a:pt x="0" y="1056237"/>
                  </a:cubicBezTo>
                  <a:lnTo>
                    <a:pt x="0" y="152190"/>
                  </a:lnTo>
                  <a:cubicBezTo>
                    <a:pt x="0" y="111827"/>
                    <a:pt x="16034" y="73117"/>
                    <a:pt x="44576" y="44576"/>
                  </a:cubicBezTo>
                  <a:cubicBezTo>
                    <a:pt x="73117" y="16034"/>
                    <a:pt x="111827" y="0"/>
                    <a:pt x="15219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683291" cy="12560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028700" y="-252231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9" name="Freeform 9"/>
          <p:cNvSpPr/>
          <p:nvPr/>
        </p:nvSpPr>
        <p:spPr>
          <a:xfrm>
            <a:off x="13050968" y="1362317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8"/>
                </a:lnTo>
                <a:lnTo>
                  <a:pt x="0" y="10251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0" name="Freeform 10"/>
          <p:cNvSpPr/>
          <p:nvPr/>
        </p:nvSpPr>
        <p:spPr>
          <a:xfrm>
            <a:off x="7843805" y="8248617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1" name="Freeform 11"/>
          <p:cNvSpPr/>
          <p:nvPr/>
        </p:nvSpPr>
        <p:spPr>
          <a:xfrm>
            <a:off x="14076096" y="179074"/>
            <a:ext cx="806841" cy="564789"/>
          </a:xfrm>
          <a:custGeom>
            <a:avLst/>
            <a:gdLst/>
            <a:ahLst/>
            <a:cxnLst/>
            <a:rect l="l" t="t" r="r" b="b"/>
            <a:pathLst>
              <a:path w="806841" h="564789">
                <a:moveTo>
                  <a:pt x="0" y="0"/>
                </a:moveTo>
                <a:lnTo>
                  <a:pt x="806841" y="0"/>
                </a:lnTo>
                <a:lnTo>
                  <a:pt x="806841" y="564788"/>
                </a:lnTo>
                <a:lnTo>
                  <a:pt x="0" y="5647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Freeform 12"/>
          <p:cNvSpPr/>
          <p:nvPr/>
        </p:nvSpPr>
        <p:spPr>
          <a:xfrm>
            <a:off x="8102017" y="7554314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89" y="0"/>
                </a:lnTo>
                <a:lnTo>
                  <a:pt x="1483489" y="458534"/>
                </a:lnTo>
                <a:lnTo>
                  <a:pt x="0" y="4585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3" name="TextBox 13"/>
          <p:cNvSpPr txBox="1"/>
          <p:nvPr/>
        </p:nvSpPr>
        <p:spPr>
          <a:xfrm>
            <a:off x="2216974" y="2804192"/>
            <a:ext cx="13253575" cy="3254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64"/>
              </a:lnSpc>
            </a:pPr>
            <a:r>
              <a:rPr lang="en-US" sz="1219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INDUSTRIAL SPATIAL AUTHORIZATION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16974" y="6731037"/>
            <a:ext cx="9827931" cy="1281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47"/>
              </a:lnSpc>
            </a:pPr>
            <a:r>
              <a:rPr lang="en-US" sz="3700" b="1">
                <a:solidFill>
                  <a:srgbClr val="021828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Smart Access and Security Management for Industrial Facilities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16974" y="8688082"/>
            <a:ext cx="5295835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i="1">
                <a:solidFill>
                  <a:srgbClr val="0E2F5F"/>
                </a:solidFill>
                <a:latin typeface="Aileron Ultra-Bold Italics"/>
                <a:ea typeface="Aileron Ultra-Bold Italics"/>
                <a:cs typeface="Aileron Ultra-Bold Italics"/>
                <a:sym typeface="Aileron Ultra-Bold Italics"/>
              </a:rPr>
              <a:t>University of Patras 2024-2025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Kosmas Archontis</a:t>
            </a:r>
          </a:p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Maria Aspioti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11163" y="7791225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8597" b="5168"/>
          <a:stretch>
            <a:fillRect/>
          </a:stretch>
        </p:blipFill>
        <p:spPr>
          <a:xfrm>
            <a:off x="2176041" y="2799627"/>
            <a:ext cx="14630400" cy="709672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3167833" y="358307"/>
            <a:ext cx="13225896" cy="2083079"/>
          </a:xfrm>
          <a:custGeom>
            <a:avLst/>
            <a:gdLst/>
            <a:ahLst/>
            <a:cxnLst/>
            <a:rect l="l" t="t" r="r" b="b"/>
            <a:pathLst>
              <a:path w="13225896" h="2083079">
                <a:moveTo>
                  <a:pt x="0" y="0"/>
                </a:moveTo>
                <a:lnTo>
                  <a:pt x="13225896" y="0"/>
                </a:lnTo>
                <a:lnTo>
                  <a:pt x="13225896" y="2083079"/>
                </a:lnTo>
                <a:lnTo>
                  <a:pt x="0" y="20830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TextBox 5"/>
          <p:cNvSpPr txBox="1"/>
          <p:nvPr/>
        </p:nvSpPr>
        <p:spPr>
          <a:xfrm>
            <a:off x="170300" y="215432"/>
            <a:ext cx="7646399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Worker Tracking</a:t>
            </a:r>
          </a:p>
        </p:txBody>
      </p:sp>
      <p:sp>
        <p:nvSpPr>
          <p:cNvPr id="6" name="Freeform 6"/>
          <p:cNvSpPr/>
          <p:nvPr/>
        </p:nvSpPr>
        <p:spPr>
          <a:xfrm rot="-5400000" flipV="1">
            <a:off x="516136" y="2287063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1025127"/>
                </a:moveTo>
                <a:lnTo>
                  <a:pt x="1025128" y="1025127"/>
                </a:lnTo>
                <a:lnTo>
                  <a:pt x="1025128" y="0"/>
                </a:lnTo>
                <a:lnTo>
                  <a:pt x="0" y="0"/>
                </a:lnTo>
                <a:lnTo>
                  <a:pt x="0" y="1025127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7"/>
          <p:cNvSpPr/>
          <p:nvPr/>
        </p:nvSpPr>
        <p:spPr>
          <a:xfrm>
            <a:off x="-2150604" y="3312190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11163" y="7791225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13711" b="10225"/>
          <a:stretch>
            <a:fillRect/>
          </a:stretch>
        </p:blipFill>
        <p:spPr>
          <a:xfrm>
            <a:off x="2176041" y="3653585"/>
            <a:ext cx="14630400" cy="6259639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3189535" y="1158915"/>
            <a:ext cx="12965829" cy="1912460"/>
          </a:xfrm>
          <a:custGeom>
            <a:avLst/>
            <a:gdLst/>
            <a:ahLst/>
            <a:cxnLst/>
            <a:rect l="l" t="t" r="r" b="b"/>
            <a:pathLst>
              <a:path w="12965829" h="1912460">
                <a:moveTo>
                  <a:pt x="0" y="0"/>
                </a:moveTo>
                <a:lnTo>
                  <a:pt x="12965830" y="0"/>
                </a:lnTo>
                <a:lnTo>
                  <a:pt x="12965830" y="1912460"/>
                </a:lnTo>
                <a:lnTo>
                  <a:pt x="0" y="19124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TextBox 5"/>
          <p:cNvSpPr txBox="1"/>
          <p:nvPr/>
        </p:nvSpPr>
        <p:spPr>
          <a:xfrm>
            <a:off x="587445" y="215432"/>
            <a:ext cx="11442331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SOS Button - Alert in Dashboard</a:t>
            </a:r>
          </a:p>
        </p:txBody>
      </p:sp>
      <p:sp>
        <p:nvSpPr>
          <p:cNvPr id="6" name="Freeform 6"/>
          <p:cNvSpPr/>
          <p:nvPr/>
        </p:nvSpPr>
        <p:spPr>
          <a:xfrm rot="5400000">
            <a:off x="-353259" y="2368371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227055" y="4636045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7" y="0"/>
                </a:lnTo>
                <a:lnTo>
                  <a:pt x="3691867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b="4545"/>
          <a:stretch>
            <a:fillRect/>
          </a:stretch>
        </p:blipFill>
        <p:spPr>
          <a:xfrm>
            <a:off x="1828800" y="2186544"/>
            <a:ext cx="14630400" cy="7855527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5750434" y="171627"/>
            <a:ext cx="12322555" cy="3080639"/>
          </a:xfrm>
          <a:custGeom>
            <a:avLst/>
            <a:gdLst/>
            <a:ahLst/>
            <a:cxnLst/>
            <a:rect l="l" t="t" r="r" b="b"/>
            <a:pathLst>
              <a:path w="12322555" h="3080639">
                <a:moveTo>
                  <a:pt x="0" y="0"/>
                </a:moveTo>
                <a:lnTo>
                  <a:pt x="12322555" y="0"/>
                </a:lnTo>
                <a:lnTo>
                  <a:pt x="12322555" y="3080639"/>
                </a:lnTo>
                <a:lnTo>
                  <a:pt x="0" y="308063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TextBox 5"/>
          <p:cNvSpPr txBox="1"/>
          <p:nvPr/>
        </p:nvSpPr>
        <p:spPr>
          <a:xfrm>
            <a:off x="170300" y="215432"/>
            <a:ext cx="11442331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Access Control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11163" y="7791225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7014" b="7014"/>
          <a:stretch>
            <a:fillRect/>
          </a:stretch>
        </p:blipFill>
        <p:spPr>
          <a:xfrm>
            <a:off x="-853815" y="1310833"/>
            <a:ext cx="8517745" cy="4119044"/>
          </a:xfrm>
          <a:prstGeom prst="rect">
            <a:avLst/>
          </a:prstGeom>
        </p:spPr>
      </p:pic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t="6751" b="7014"/>
          <a:stretch>
            <a:fillRect/>
          </a:stretch>
        </p:blipFill>
        <p:spPr>
          <a:xfrm>
            <a:off x="9447835" y="5709936"/>
            <a:ext cx="8603140" cy="4173101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6360473" y="1784831"/>
            <a:ext cx="11690502" cy="3171049"/>
          </a:xfrm>
          <a:custGeom>
            <a:avLst/>
            <a:gdLst/>
            <a:ahLst/>
            <a:cxnLst/>
            <a:rect l="l" t="t" r="r" b="b"/>
            <a:pathLst>
              <a:path w="11690502" h="3171049">
                <a:moveTo>
                  <a:pt x="0" y="0"/>
                </a:moveTo>
                <a:lnTo>
                  <a:pt x="11690503" y="0"/>
                </a:lnTo>
                <a:lnTo>
                  <a:pt x="11690503" y="3171048"/>
                </a:lnTo>
                <a:lnTo>
                  <a:pt x="0" y="317104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6"/>
          <p:cNvSpPr/>
          <p:nvPr/>
        </p:nvSpPr>
        <p:spPr>
          <a:xfrm>
            <a:off x="447712" y="6444235"/>
            <a:ext cx="9392261" cy="3298385"/>
          </a:xfrm>
          <a:custGeom>
            <a:avLst/>
            <a:gdLst/>
            <a:ahLst/>
            <a:cxnLst/>
            <a:rect l="l" t="t" r="r" b="b"/>
            <a:pathLst>
              <a:path w="9392261" h="3298385">
                <a:moveTo>
                  <a:pt x="0" y="0"/>
                </a:moveTo>
                <a:lnTo>
                  <a:pt x="9392262" y="0"/>
                </a:lnTo>
                <a:lnTo>
                  <a:pt x="9392262" y="3298385"/>
                </a:lnTo>
                <a:lnTo>
                  <a:pt x="0" y="32983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TextBox 7"/>
          <p:cNvSpPr txBox="1"/>
          <p:nvPr/>
        </p:nvSpPr>
        <p:spPr>
          <a:xfrm>
            <a:off x="170300" y="215432"/>
            <a:ext cx="11442331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Camera Feed - Maintenances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10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511163" y="7791225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pic>
        <p:nvPicPr>
          <p:cNvPr id="3" name="Picture 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6751" b="7014"/>
          <a:stretch>
            <a:fillRect/>
          </a:stretch>
        </p:blipFill>
        <p:spPr>
          <a:xfrm>
            <a:off x="1828800" y="3016652"/>
            <a:ext cx="14630400" cy="7096728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2654245" y="875033"/>
            <a:ext cx="12979509" cy="2141619"/>
          </a:xfrm>
          <a:custGeom>
            <a:avLst/>
            <a:gdLst/>
            <a:ahLst/>
            <a:cxnLst/>
            <a:rect l="l" t="t" r="r" b="b"/>
            <a:pathLst>
              <a:path w="12979509" h="2141619">
                <a:moveTo>
                  <a:pt x="0" y="0"/>
                </a:moveTo>
                <a:lnTo>
                  <a:pt x="12979510" y="0"/>
                </a:lnTo>
                <a:lnTo>
                  <a:pt x="12979510" y="2141619"/>
                </a:lnTo>
                <a:lnTo>
                  <a:pt x="0" y="21416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TextBox 5"/>
          <p:cNvSpPr txBox="1"/>
          <p:nvPr/>
        </p:nvSpPr>
        <p:spPr>
          <a:xfrm>
            <a:off x="170300" y="215432"/>
            <a:ext cx="13287047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Historic View – Worker Past Locations</a:t>
            </a:r>
          </a:p>
        </p:txBody>
      </p:sp>
      <p:sp>
        <p:nvSpPr>
          <p:cNvPr id="6" name="Freeform 6"/>
          <p:cNvSpPr/>
          <p:nvPr/>
        </p:nvSpPr>
        <p:spPr>
          <a:xfrm>
            <a:off x="-2150604" y="3312190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7"/>
          <p:cNvSpPr/>
          <p:nvPr/>
        </p:nvSpPr>
        <p:spPr>
          <a:xfrm>
            <a:off x="16459200" y="-1982745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7"/>
                </a:lnTo>
                <a:lnTo>
                  <a:pt x="0" y="36918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780466" y="1028700"/>
            <a:ext cx="3076459" cy="3076459"/>
          </a:xfrm>
          <a:custGeom>
            <a:avLst/>
            <a:gdLst/>
            <a:ahLst/>
            <a:cxnLst/>
            <a:rect l="l" t="t" r="r" b="b"/>
            <a:pathLst>
              <a:path w="3076459" h="3076459">
                <a:moveTo>
                  <a:pt x="0" y="0"/>
                </a:moveTo>
                <a:lnTo>
                  <a:pt x="3076459" y="0"/>
                </a:lnTo>
                <a:lnTo>
                  <a:pt x="3076459" y="3076459"/>
                </a:lnTo>
                <a:lnTo>
                  <a:pt x="0" y="30764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3" name="Group 3"/>
          <p:cNvGrpSpPr/>
          <p:nvPr/>
        </p:nvGrpSpPr>
        <p:grpSpPr>
          <a:xfrm>
            <a:off x="11123130" y="3861098"/>
            <a:ext cx="5650143" cy="6425902"/>
            <a:chOff x="0" y="0"/>
            <a:chExt cx="1488104" cy="169241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88104" cy="1692419"/>
            </a:xfrm>
            <a:custGeom>
              <a:avLst/>
              <a:gdLst/>
              <a:ahLst/>
              <a:cxnLst/>
              <a:rect l="l" t="t" r="r" b="b"/>
              <a:pathLst>
                <a:path w="1488104" h="1692419">
                  <a:moveTo>
                    <a:pt x="0" y="0"/>
                  </a:moveTo>
                  <a:lnTo>
                    <a:pt x="1488104" y="0"/>
                  </a:lnTo>
                  <a:lnTo>
                    <a:pt x="1488104" y="1692419"/>
                  </a:lnTo>
                  <a:lnTo>
                    <a:pt x="0" y="1692419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488104" cy="17400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108476" y="1028700"/>
            <a:ext cx="5664797" cy="566479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4308" r="-14308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8" name="Freeform 8"/>
          <p:cNvSpPr/>
          <p:nvPr/>
        </p:nvSpPr>
        <p:spPr>
          <a:xfrm>
            <a:off x="8488919" y="334852"/>
            <a:ext cx="1291547" cy="1291547"/>
          </a:xfrm>
          <a:custGeom>
            <a:avLst/>
            <a:gdLst/>
            <a:ahLst/>
            <a:cxnLst/>
            <a:rect l="l" t="t" r="r" b="b"/>
            <a:pathLst>
              <a:path w="1291547" h="1291547">
                <a:moveTo>
                  <a:pt x="0" y="0"/>
                </a:moveTo>
                <a:lnTo>
                  <a:pt x="1291547" y="0"/>
                </a:lnTo>
                <a:lnTo>
                  <a:pt x="1291547" y="1291547"/>
                </a:lnTo>
                <a:lnTo>
                  <a:pt x="0" y="12915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l-GR"/>
          </a:p>
        </p:txBody>
      </p:sp>
      <p:sp>
        <p:nvSpPr>
          <p:cNvPr id="9" name="Freeform 9"/>
          <p:cNvSpPr/>
          <p:nvPr/>
        </p:nvSpPr>
        <p:spPr>
          <a:xfrm>
            <a:off x="2167033" y="980626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0" name="Freeform 10"/>
          <p:cNvSpPr/>
          <p:nvPr/>
        </p:nvSpPr>
        <p:spPr>
          <a:xfrm>
            <a:off x="13181211" y="8788690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0"/>
                </a:lnTo>
                <a:lnTo>
                  <a:pt x="0" y="469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1" name="Freeform 11"/>
          <p:cNvSpPr/>
          <p:nvPr/>
        </p:nvSpPr>
        <p:spPr>
          <a:xfrm>
            <a:off x="1176973" y="3861098"/>
            <a:ext cx="990060" cy="990060"/>
          </a:xfrm>
          <a:custGeom>
            <a:avLst/>
            <a:gdLst/>
            <a:ahLst/>
            <a:cxnLst/>
            <a:rect l="l" t="t" r="r" b="b"/>
            <a:pathLst>
              <a:path w="990060" h="990060">
                <a:moveTo>
                  <a:pt x="0" y="0"/>
                </a:moveTo>
                <a:lnTo>
                  <a:pt x="990060" y="0"/>
                </a:lnTo>
                <a:lnTo>
                  <a:pt x="990060" y="990060"/>
                </a:lnTo>
                <a:lnTo>
                  <a:pt x="0" y="99006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l-GR"/>
          </a:p>
        </p:txBody>
      </p:sp>
      <p:sp>
        <p:nvSpPr>
          <p:cNvPr id="12" name="Freeform 12"/>
          <p:cNvSpPr/>
          <p:nvPr/>
        </p:nvSpPr>
        <p:spPr>
          <a:xfrm>
            <a:off x="1176973" y="6179787"/>
            <a:ext cx="954005" cy="787488"/>
          </a:xfrm>
          <a:custGeom>
            <a:avLst/>
            <a:gdLst/>
            <a:ahLst/>
            <a:cxnLst/>
            <a:rect l="l" t="t" r="r" b="b"/>
            <a:pathLst>
              <a:path w="954005" h="787488">
                <a:moveTo>
                  <a:pt x="0" y="0"/>
                </a:moveTo>
                <a:lnTo>
                  <a:pt x="954005" y="0"/>
                </a:lnTo>
                <a:lnTo>
                  <a:pt x="954005" y="787488"/>
                </a:lnTo>
                <a:lnTo>
                  <a:pt x="0" y="78748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3" name="Freeform 13"/>
          <p:cNvSpPr/>
          <p:nvPr/>
        </p:nvSpPr>
        <p:spPr>
          <a:xfrm>
            <a:off x="1176973" y="8295903"/>
            <a:ext cx="1290889" cy="727592"/>
          </a:xfrm>
          <a:custGeom>
            <a:avLst/>
            <a:gdLst/>
            <a:ahLst/>
            <a:cxnLst/>
            <a:rect l="l" t="t" r="r" b="b"/>
            <a:pathLst>
              <a:path w="1290889" h="727592">
                <a:moveTo>
                  <a:pt x="0" y="0"/>
                </a:moveTo>
                <a:lnTo>
                  <a:pt x="1290889" y="0"/>
                </a:lnTo>
                <a:lnTo>
                  <a:pt x="1290889" y="727592"/>
                </a:lnTo>
                <a:lnTo>
                  <a:pt x="0" y="7275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4" name="TextBox 14"/>
          <p:cNvSpPr txBox="1"/>
          <p:nvPr/>
        </p:nvSpPr>
        <p:spPr>
          <a:xfrm>
            <a:off x="2167033" y="1938039"/>
            <a:ext cx="5430398" cy="1161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254"/>
              </a:lnSpc>
              <a:spcBef>
                <a:spcPct val="0"/>
              </a:spcBef>
            </a:pPr>
            <a:r>
              <a:rPr lang="en-US" sz="64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Future Work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2696131" y="3756680"/>
            <a:ext cx="6274248" cy="1242221"/>
            <a:chOff x="0" y="0"/>
            <a:chExt cx="1361549" cy="26956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361549" cy="269569"/>
            </a:xfrm>
            <a:custGeom>
              <a:avLst/>
              <a:gdLst/>
              <a:ahLst/>
              <a:cxnLst/>
              <a:rect l="l" t="t" r="r" b="b"/>
              <a:pathLst>
                <a:path w="1361549" h="269569">
                  <a:moveTo>
                    <a:pt x="62930" y="0"/>
                  </a:moveTo>
                  <a:lnTo>
                    <a:pt x="1298619" y="0"/>
                  </a:lnTo>
                  <a:cubicBezTo>
                    <a:pt x="1333374" y="0"/>
                    <a:pt x="1361549" y="28175"/>
                    <a:pt x="1361549" y="62930"/>
                  </a:cubicBezTo>
                  <a:lnTo>
                    <a:pt x="1361549" y="206639"/>
                  </a:lnTo>
                  <a:cubicBezTo>
                    <a:pt x="1361549" y="241395"/>
                    <a:pt x="1333374" y="269569"/>
                    <a:pt x="1298619" y="269569"/>
                  </a:cubicBezTo>
                  <a:lnTo>
                    <a:pt x="62930" y="269569"/>
                  </a:lnTo>
                  <a:cubicBezTo>
                    <a:pt x="28175" y="269569"/>
                    <a:pt x="0" y="241395"/>
                    <a:pt x="0" y="206639"/>
                  </a:cubicBezTo>
                  <a:lnTo>
                    <a:pt x="0" y="62930"/>
                  </a:lnTo>
                  <a:cubicBezTo>
                    <a:pt x="0" y="28175"/>
                    <a:pt x="28175" y="0"/>
                    <a:pt x="62930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361549" cy="317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2729258" y="3933265"/>
            <a:ext cx="6207996" cy="841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</a:pPr>
            <a:r>
              <a:rPr lang="en-US" sz="2427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AI integration for detecting anomalous behavior/accesses?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2729258" y="5884726"/>
            <a:ext cx="6274248" cy="1242221"/>
            <a:chOff x="0" y="0"/>
            <a:chExt cx="1361549" cy="26956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61549" cy="269569"/>
            </a:xfrm>
            <a:custGeom>
              <a:avLst/>
              <a:gdLst/>
              <a:ahLst/>
              <a:cxnLst/>
              <a:rect l="l" t="t" r="r" b="b"/>
              <a:pathLst>
                <a:path w="1361549" h="269569">
                  <a:moveTo>
                    <a:pt x="62930" y="0"/>
                  </a:moveTo>
                  <a:lnTo>
                    <a:pt x="1298619" y="0"/>
                  </a:lnTo>
                  <a:cubicBezTo>
                    <a:pt x="1333374" y="0"/>
                    <a:pt x="1361549" y="28175"/>
                    <a:pt x="1361549" y="62930"/>
                  </a:cubicBezTo>
                  <a:lnTo>
                    <a:pt x="1361549" y="206639"/>
                  </a:lnTo>
                  <a:cubicBezTo>
                    <a:pt x="1361549" y="241395"/>
                    <a:pt x="1333374" y="269569"/>
                    <a:pt x="1298619" y="269569"/>
                  </a:cubicBezTo>
                  <a:lnTo>
                    <a:pt x="62930" y="269569"/>
                  </a:lnTo>
                  <a:cubicBezTo>
                    <a:pt x="28175" y="269569"/>
                    <a:pt x="0" y="241395"/>
                    <a:pt x="0" y="206639"/>
                  </a:cubicBezTo>
                  <a:lnTo>
                    <a:pt x="0" y="62930"/>
                  </a:lnTo>
                  <a:cubicBezTo>
                    <a:pt x="0" y="28175"/>
                    <a:pt x="28175" y="0"/>
                    <a:pt x="62930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361549" cy="317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762384" y="6061311"/>
            <a:ext cx="6207996" cy="841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</a:pPr>
            <a:r>
              <a:rPr lang="en-US" sz="2427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Computer Vision for ensuring proper Cleanroom suit protocol?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2696131" y="8012772"/>
            <a:ext cx="6274248" cy="1242221"/>
            <a:chOff x="0" y="0"/>
            <a:chExt cx="1361549" cy="26956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61549" cy="269569"/>
            </a:xfrm>
            <a:custGeom>
              <a:avLst/>
              <a:gdLst/>
              <a:ahLst/>
              <a:cxnLst/>
              <a:rect l="l" t="t" r="r" b="b"/>
              <a:pathLst>
                <a:path w="1361549" h="269569">
                  <a:moveTo>
                    <a:pt x="62930" y="0"/>
                  </a:moveTo>
                  <a:lnTo>
                    <a:pt x="1298619" y="0"/>
                  </a:lnTo>
                  <a:cubicBezTo>
                    <a:pt x="1333374" y="0"/>
                    <a:pt x="1361549" y="28175"/>
                    <a:pt x="1361549" y="62930"/>
                  </a:cubicBezTo>
                  <a:lnTo>
                    <a:pt x="1361549" y="206639"/>
                  </a:lnTo>
                  <a:cubicBezTo>
                    <a:pt x="1361549" y="241395"/>
                    <a:pt x="1333374" y="269569"/>
                    <a:pt x="1298619" y="269569"/>
                  </a:cubicBezTo>
                  <a:lnTo>
                    <a:pt x="62930" y="269569"/>
                  </a:lnTo>
                  <a:cubicBezTo>
                    <a:pt x="28175" y="269569"/>
                    <a:pt x="0" y="241395"/>
                    <a:pt x="0" y="206639"/>
                  </a:cubicBezTo>
                  <a:lnTo>
                    <a:pt x="0" y="62930"/>
                  </a:lnTo>
                  <a:cubicBezTo>
                    <a:pt x="0" y="28175"/>
                    <a:pt x="28175" y="0"/>
                    <a:pt x="62930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61549" cy="3171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729258" y="8189357"/>
            <a:ext cx="6207996" cy="841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8"/>
              </a:lnSpc>
            </a:pPr>
            <a:r>
              <a:rPr lang="en-US" sz="2427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Crowding insight and analytics of facilities?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689" y="2953778"/>
            <a:ext cx="9346622" cy="389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sz="1684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THANK YOU!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577826" y="9510407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6" y="0"/>
                </a:lnTo>
                <a:lnTo>
                  <a:pt x="305536" y="302202"/>
                </a:lnTo>
                <a:lnTo>
                  <a:pt x="0" y="3022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TextBox 7"/>
          <p:cNvSpPr txBox="1"/>
          <p:nvPr/>
        </p:nvSpPr>
        <p:spPr>
          <a:xfrm>
            <a:off x="7064337" y="9452056"/>
            <a:ext cx="5725644" cy="360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21"/>
              </a:lnSpc>
            </a:pPr>
            <a:r>
              <a:rPr lang="en-US" sz="2300" u="sng" dirty="0">
                <a:solidFill>
                  <a:schemeClr val="bg1"/>
                </a:solidFill>
                <a:latin typeface="Aileron"/>
                <a:ea typeface="Aileron"/>
                <a:cs typeface="Aileron"/>
                <a:sym typeface="Aileron"/>
                <a:hlinkClick r:id="rId4" tooltip="https://github.com/mariaaspioti/IoT-ISAS.gi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https://github.com/mariaaspioti/IoT-ISAS.git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5" name="TextBox 15"/>
          <p:cNvSpPr txBox="1"/>
          <p:nvPr/>
        </p:nvSpPr>
        <p:spPr>
          <a:xfrm>
            <a:off x="5498020" y="9505651"/>
            <a:ext cx="898832" cy="306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GitHub: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387594" y="4174589"/>
            <a:ext cx="2261169" cy="2261169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  <a:ln w="85725" cap="sq">
              <a:solidFill>
                <a:srgbClr val="5188CC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3955817" y="4416961"/>
            <a:ext cx="2206776" cy="2206776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t="-697" b="-697"/>
              </a:stretch>
            </a:blipFill>
            <a:ln w="85725" cap="sq">
              <a:solidFill>
                <a:srgbClr val="5188CC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835668" y="6627138"/>
            <a:ext cx="3309550" cy="49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80"/>
              </a:lnSpc>
              <a:spcBef>
                <a:spcPct val="0"/>
              </a:spcBef>
            </a:pPr>
            <a:r>
              <a:rPr lang="en-US" sz="2986" b="1" dirty="0">
                <a:solidFill>
                  <a:srgbClr val="0E2F5F"/>
                </a:solidFill>
                <a:latin typeface="Arial" panose="020B0604020202020204" pitchFamily="34" charset="0"/>
                <a:ea typeface="Akzidenz-Grotesk Bold"/>
                <a:cs typeface="Arial" panose="020B0604020202020204" pitchFamily="34" charset="0"/>
                <a:sym typeface="Akzidenz-Grotesk Bold"/>
              </a:rPr>
              <a:t>Κοσμάς Αρχοντής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431471" y="6595676"/>
            <a:ext cx="2960391" cy="4794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79"/>
              </a:lnSpc>
              <a:spcBef>
                <a:spcPct val="0"/>
              </a:spcBef>
            </a:pPr>
            <a:r>
              <a:rPr lang="en-US" sz="2914" b="1" dirty="0">
                <a:solidFill>
                  <a:srgbClr val="0E2F5F"/>
                </a:solidFill>
                <a:latin typeface="Arial" panose="020B0604020202020204" pitchFamily="34" charset="0"/>
                <a:ea typeface="Akzidenz-Grotesk Bold"/>
                <a:cs typeface="Arial" panose="020B0604020202020204" pitchFamily="34" charset="0"/>
                <a:sym typeface="Akzidenz-Grotesk Bold"/>
              </a:rPr>
              <a:t>Μα</a:t>
            </a:r>
            <a:r>
              <a:rPr lang="en-US" sz="2914" b="1" dirty="0" err="1">
                <a:solidFill>
                  <a:srgbClr val="0E2F5F"/>
                </a:solidFill>
                <a:latin typeface="Arial" panose="020B0604020202020204" pitchFamily="34" charset="0"/>
                <a:ea typeface="Akzidenz-Grotesk Bold"/>
                <a:cs typeface="Arial" panose="020B0604020202020204" pitchFamily="34" charset="0"/>
                <a:sym typeface="Akzidenz-Grotesk Bold"/>
              </a:rPr>
              <a:t>ρί</a:t>
            </a:r>
            <a:r>
              <a:rPr lang="en-US" sz="2914" b="1" dirty="0">
                <a:solidFill>
                  <a:srgbClr val="0E2F5F"/>
                </a:solidFill>
                <a:latin typeface="Arial" panose="020B0604020202020204" pitchFamily="34" charset="0"/>
                <a:ea typeface="Akzidenz-Grotesk Bold"/>
                <a:cs typeface="Arial" panose="020B0604020202020204" pitchFamily="34" charset="0"/>
                <a:sym typeface="Akzidenz-Grotesk Bold"/>
              </a:rPr>
              <a:t>α Ασπιώτη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67678" y="7258479"/>
            <a:ext cx="5475780" cy="1354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05"/>
              </a:lnSpc>
            </a:pPr>
            <a:r>
              <a:rPr lang="en-US" sz="1932" i="1" dirty="0">
                <a:solidFill>
                  <a:srgbClr val="021828"/>
                </a:solidFill>
                <a:latin typeface="Arial" panose="020B0604020202020204" pitchFamily="34" charset="0"/>
                <a:ea typeface="Akzidenz-Grotesk Italics"/>
                <a:cs typeface="Arial" panose="020B0604020202020204" pitchFamily="34" charset="0"/>
                <a:sym typeface="Akzidenz-Grotesk Italics"/>
              </a:rPr>
              <a:t>Πα</a:t>
            </a:r>
            <a:r>
              <a:rPr lang="en-US" sz="1932" i="1" dirty="0" err="1">
                <a:solidFill>
                  <a:srgbClr val="021828"/>
                </a:solidFill>
                <a:latin typeface="Arial" panose="020B0604020202020204" pitchFamily="34" charset="0"/>
                <a:ea typeface="Akzidenz-Grotesk Italics"/>
                <a:cs typeface="Arial" panose="020B0604020202020204" pitchFamily="34" charset="0"/>
                <a:sym typeface="Akzidenz-Grotesk Italics"/>
              </a:rPr>
              <a:t>νε</a:t>
            </a:r>
            <a:r>
              <a:rPr lang="en-US" sz="1932" i="1" dirty="0">
                <a:solidFill>
                  <a:srgbClr val="021828"/>
                </a:solidFill>
                <a:latin typeface="Arial" panose="020B0604020202020204" pitchFamily="34" charset="0"/>
                <a:ea typeface="Akzidenz-Grotesk Italics"/>
                <a:cs typeface="Arial" panose="020B0604020202020204" pitchFamily="34" charset="0"/>
                <a:sym typeface="Akzidenz-Grotesk Italics"/>
              </a:rPr>
              <a:t>πιστήμιο Πατρών</a:t>
            </a:r>
          </a:p>
          <a:p>
            <a:pPr algn="ctr">
              <a:lnSpc>
                <a:spcPts val="2705"/>
              </a:lnSpc>
            </a:pPr>
            <a:r>
              <a:rPr lang="en-US" sz="1932" b="1" dirty="0">
                <a:solidFill>
                  <a:srgbClr val="021828"/>
                </a:solidFill>
                <a:latin typeface="Arial" panose="020B0604020202020204" pitchFamily="34" charset="0"/>
                <a:ea typeface="Akzidenz-Grotesk Bold"/>
                <a:cs typeface="Arial" panose="020B0604020202020204" pitchFamily="34" charset="0"/>
                <a:sym typeface="Akzidenz-Grotesk Bold"/>
              </a:rPr>
              <a:t> Ηλεκτρολόγων </a:t>
            </a:r>
            <a:r>
              <a:rPr lang="en-US" sz="1932" b="1" dirty="0" err="1">
                <a:solidFill>
                  <a:srgbClr val="021828"/>
                </a:solidFill>
                <a:latin typeface="Arial" panose="020B0604020202020204" pitchFamily="34" charset="0"/>
                <a:ea typeface="Akzidenz-Grotesk Bold"/>
                <a:cs typeface="Arial" panose="020B0604020202020204" pitchFamily="34" charset="0"/>
                <a:sym typeface="Akzidenz-Grotesk Bold"/>
              </a:rPr>
              <a:t>Μηχ</a:t>
            </a:r>
            <a:r>
              <a:rPr lang="en-US" sz="1932" b="1" dirty="0">
                <a:solidFill>
                  <a:srgbClr val="021828"/>
                </a:solidFill>
                <a:latin typeface="Arial" panose="020B0604020202020204" pitchFamily="34" charset="0"/>
                <a:ea typeface="Akzidenz-Grotesk Bold"/>
                <a:cs typeface="Arial" panose="020B0604020202020204" pitchFamily="34" charset="0"/>
                <a:sym typeface="Akzidenz-Grotesk Bold"/>
              </a:rPr>
              <a:t>ανικών &amp; Τεχνολογίας Υπολογιστών</a:t>
            </a:r>
          </a:p>
          <a:p>
            <a:pPr algn="ctr">
              <a:lnSpc>
                <a:spcPts val="2705"/>
              </a:lnSpc>
              <a:spcBef>
                <a:spcPct val="0"/>
              </a:spcBef>
            </a:pPr>
            <a:r>
              <a:rPr lang="en-US" sz="1932" dirty="0">
                <a:solidFill>
                  <a:srgbClr val="021828"/>
                </a:solidFill>
                <a:latin typeface="Arial" panose="020B0604020202020204" pitchFamily="34" charset="0"/>
                <a:ea typeface="Akzidenz-Grotesk"/>
                <a:cs typeface="Arial" panose="020B0604020202020204" pitchFamily="34" charset="0"/>
                <a:sym typeface="Akzidenz-Grotesk"/>
              </a:rPr>
              <a:t>5ο Έτος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90271" y="7300066"/>
            <a:ext cx="5344060" cy="1305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39"/>
              </a:lnSpc>
            </a:pPr>
            <a:r>
              <a:rPr lang="en-US" sz="1885" i="1" dirty="0">
                <a:solidFill>
                  <a:srgbClr val="021828"/>
                </a:solidFill>
                <a:latin typeface="Arial" panose="020B0604020202020204" pitchFamily="34" charset="0"/>
                <a:ea typeface="Akzidenz-Grotesk Italics"/>
                <a:cs typeface="Arial" panose="020B0604020202020204" pitchFamily="34" charset="0"/>
                <a:sym typeface="Akzidenz-Grotesk Italics"/>
              </a:rPr>
              <a:t>Πα</a:t>
            </a:r>
            <a:r>
              <a:rPr lang="en-US" sz="1885" i="1" dirty="0" err="1">
                <a:solidFill>
                  <a:srgbClr val="021828"/>
                </a:solidFill>
                <a:latin typeface="Arial" panose="020B0604020202020204" pitchFamily="34" charset="0"/>
                <a:ea typeface="Akzidenz-Grotesk Italics"/>
                <a:cs typeface="Arial" panose="020B0604020202020204" pitchFamily="34" charset="0"/>
                <a:sym typeface="Akzidenz-Grotesk Italics"/>
              </a:rPr>
              <a:t>νε</a:t>
            </a:r>
            <a:r>
              <a:rPr lang="en-US" sz="1885" i="1" dirty="0">
                <a:solidFill>
                  <a:srgbClr val="021828"/>
                </a:solidFill>
                <a:latin typeface="Arial" panose="020B0604020202020204" pitchFamily="34" charset="0"/>
                <a:ea typeface="Akzidenz-Grotesk Italics"/>
                <a:cs typeface="Arial" panose="020B0604020202020204" pitchFamily="34" charset="0"/>
                <a:sym typeface="Akzidenz-Grotesk Italics"/>
              </a:rPr>
              <a:t>πιστήμιο Πατρών</a:t>
            </a:r>
          </a:p>
          <a:p>
            <a:pPr algn="ctr">
              <a:lnSpc>
                <a:spcPts val="2639"/>
              </a:lnSpc>
            </a:pPr>
            <a:r>
              <a:rPr lang="en-US" sz="1885" b="1" dirty="0">
                <a:solidFill>
                  <a:srgbClr val="021828"/>
                </a:solidFill>
                <a:latin typeface="Arial" panose="020B0604020202020204" pitchFamily="34" charset="0"/>
                <a:ea typeface="Akzidenz-Grotesk Bold"/>
                <a:cs typeface="Arial" panose="020B0604020202020204" pitchFamily="34" charset="0"/>
                <a:sym typeface="Akzidenz-Grotesk Bold"/>
              </a:rPr>
              <a:t> Ηλεκτρολόγων </a:t>
            </a:r>
            <a:r>
              <a:rPr lang="en-US" sz="1885" b="1" dirty="0" err="1">
                <a:solidFill>
                  <a:srgbClr val="021828"/>
                </a:solidFill>
                <a:latin typeface="Arial" panose="020B0604020202020204" pitchFamily="34" charset="0"/>
                <a:ea typeface="Akzidenz-Grotesk Bold"/>
                <a:cs typeface="Arial" panose="020B0604020202020204" pitchFamily="34" charset="0"/>
                <a:sym typeface="Akzidenz-Grotesk Bold"/>
              </a:rPr>
              <a:t>Μηχ</a:t>
            </a:r>
            <a:r>
              <a:rPr lang="en-US" sz="1885" b="1" dirty="0">
                <a:solidFill>
                  <a:srgbClr val="021828"/>
                </a:solidFill>
                <a:latin typeface="Arial" panose="020B0604020202020204" pitchFamily="34" charset="0"/>
                <a:ea typeface="Akzidenz-Grotesk Bold"/>
                <a:cs typeface="Arial" panose="020B0604020202020204" pitchFamily="34" charset="0"/>
                <a:sym typeface="Akzidenz-Grotesk Bold"/>
              </a:rPr>
              <a:t>ανικών &amp; Τεχνολογίας Υπολογιστών</a:t>
            </a:r>
          </a:p>
          <a:p>
            <a:pPr algn="ctr">
              <a:lnSpc>
                <a:spcPts val="2639"/>
              </a:lnSpc>
              <a:spcBef>
                <a:spcPct val="0"/>
              </a:spcBef>
            </a:pPr>
            <a:r>
              <a:rPr lang="en-US" sz="1885" dirty="0">
                <a:solidFill>
                  <a:srgbClr val="021828"/>
                </a:solidFill>
                <a:latin typeface="Arial" panose="020B0604020202020204" pitchFamily="34" charset="0"/>
                <a:ea typeface="Akzidenz-Grotesk"/>
                <a:cs typeface="Arial" panose="020B0604020202020204" pitchFamily="34" charset="0"/>
                <a:sym typeface="Akzidenz-Grotesk"/>
              </a:rPr>
              <a:t>5ο Έτος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2996" y="2782372"/>
            <a:ext cx="18288000" cy="5894830"/>
            <a:chOff x="0" y="0"/>
            <a:chExt cx="4816593" cy="155254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1552548"/>
            </a:xfrm>
            <a:custGeom>
              <a:avLst/>
              <a:gdLst/>
              <a:ahLst/>
              <a:cxnLst/>
              <a:rect l="l" t="t" r="r" b="b"/>
              <a:pathLst>
                <a:path w="4816592" h="1552548">
                  <a:moveTo>
                    <a:pt x="0" y="0"/>
                  </a:moveTo>
                  <a:lnTo>
                    <a:pt x="4816592" y="0"/>
                  </a:lnTo>
                  <a:lnTo>
                    <a:pt x="4816592" y="1552548"/>
                  </a:lnTo>
                  <a:lnTo>
                    <a:pt x="0" y="1552548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16593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5172075"/>
            <a:ext cx="5060185" cy="665701"/>
            <a:chOff x="0" y="0"/>
            <a:chExt cx="1332724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613908" y="3394570"/>
            <a:ext cx="5060185" cy="665701"/>
            <a:chOff x="0" y="0"/>
            <a:chExt cx="1332724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199115" y="5172075"/>
            <a:ext cx="5060185" cy="665701"/>
            <a:chOff x="0" y="0"/>
            <a:chExt cx="1332724" cy="17532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32724" cy="175329"/>
            </a:xfrm>
            <a:custGeom>
              <a:avLst/>
              <a:gdLst/>
              <a:ahLst/>
              <a:cxnLst/>
              <a:rect l="l" t="t" r="r" b="b"/>
              <a:pathLst>
                <a:path w="1332724" h="175329">
                  <a:moveTo>
                    <a:pt x="78028" y="0"/>
                  </a:moveTo>
                  <a:lnTo>
                    <a:pt x="1254695" y="0"/>
                  </a:lnTo>
                  <a:cubicBezTo>
                    <a:pt x="1297789" y="0"/>
                    <a:pt x="1332724" y="34934"/>
                    <a:pt x="1332724" y="78028"/>
                  </a:cubicBezTo>
                  <a:lnTo>
                    <a:pt x="1332724" y="97300"/>
                  </a:lnTo>
                  <a:cubicBezTo>
                    <a:pt x="1332724" y="117995"/>
                    <a:pt x="1324503" y="137841"/>
                    <a:pt x="1309870" y="152475"/>
                  </a:cubicBezTo>
                  <a:cubicBezTo>
                    <a:pt x="1295236" y="167108"/>
                    <a:pt x="1275390" y="175329"/>
                    <a:pt x="1254695" y="175329"/>
                  </a:cubicBezTo>
                  <a:lnTo>
                    <a:pt x="78028" y="175329"/>
                  </a:lnTo>
                  <a:cubicBezTo>
                    <a:pt x="57334" y="175329"/>
                    <a:pt x="37487" y="167108"/>
                    <a:pt x="22854" y="152475"/>
                  </a:cubicBezTo>
                  <a:cubicBezTo>
                    <a:pt x="8221" y="137841"/>
                    <a:pt x="0" y="117995"/>
                    <a:pt x="0" y="97300"/>
                  </a:cubicBezTo>
                  <a:lnTo>
                    <a:pt x="0" y="78028"/>
                  </a:lnTo>
                  <a:cubicBezTo>
                    <a:pt x="0" y="57334"/>
                    <a:pt x="8221" y="37487"/>
                    <a:pt x="22854" y="22854"/>
                  </a:cubicBezTo>
                  <a:cubicBezTo>
                    <a:pt x="37487" y="8221"/>
                    <a:pt x="57334" y="0"/>
                    <a:pt x="78028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1332724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005026"/>
            <a:ext cx="5060185" cy="1998158"/>
            <a:chOff x="0" y="0"/>
            <a:chExt cx="1332724" cy="52626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13908" y="4227521"/>
            <a:ext cx="5060185" cy="1998158"/>
            <a:chOff x="0" y="0"/>
            <a:chExt cx="1332724" cy="5262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199115" y="6005026"/>
            <a:ext cx="5060185" cy="1998158"/>
            <a:chOff x="0" y="0"/>
            <a:chExt cx="1332724" cy="52626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32724" cy="526264"/>
            </a:xfrm>
            <a:custGeom>
              <a:avLst/>
              <a:gdLst/>
              <a:ahLst/>
              <a:cxnLst/>
              <a:rect l="l" t="t" r="r" b="b"/>
              <a:pathLst>
                <a:path w="1332724" h="526264">
                  <a:moveTo>
                    <a:pt x="29069" y="0"/>
                  </a:moveTo>
                  <a:lnTo>
                    <a:pt x="1303654" y="0"/>
                  </a:lnTo>
                  <a:cubicBezTo>
                    <a:pt x="1319709" y="0"/>
                    <a:pt x="1332724" y="13015"/>
                    <a:pt x="1332724" y="29069"/>
                  </a:cubicBezTo>
                  <a:lnTo>
                    <a:pt x="1332724" y="497195"/>
                  </a:lnTo>
                  <a:cubicBezTo>
                    <a:pt x="1332724" y="504904"/>
                    <a:pt x="1329661" y="512298"/>
                    <a:pt x="1324209" y="517750"/>
                  </a:cubicBezTo>
                  <a:cubicBezTo>
                    <a:pt x="1318758" y="523201"/>
                    <a:pt x="1311364" y="526264"/>
                    <a:pt x="1303654" y="526264"/>
                  </a:cubicBezTo>
                  <a:lnTo>
                    <a:pt x="29069" y="526264"/>
                  </a:lnTo>
                  <a:cubicBezTo>
                    <a:pt x="13015" y="526264"/>
                    <a:pt x="0" y="513249"/>
                    <a:pt x="0" y="497195"/>
                  </a:cubicBezTo>
                  <a:lnTo>
                    <a:pt x="0" y="29069"/>
                  </a:lnTo>
                  <a:cubicBezTo>
                    <a:pt x="0" y="13015"/>
                    <a:pt x="13015" y="0"/>
                    <a:pt x="29069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32724" cy="5738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850742" y="6671785"/>
            <a:ext cx="2586515" cy="2586515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570" r="-4570"/>
              </a:stretch>
            </a:blipFill>
            <a:ln w="9525" cap="sq">
              <a:solidFill>
                <a:srgbClr val="0E2F5F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25" name="Freeform 25"/>
          <p:cNvSpPr/>
          <p:nvPr/>
        </p:nvSpPr>
        <p:spPr>
          <a:xfrm>
            <a:off x="4505581" y="3685992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4"/>
                </a:lnTo>
                <a:lnTo>
                  <a:pt x="0" y="11087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6" name="Freeform 26"/>
          <p:cNvSpPr/>
          <p:nvPr/>
        </p:nvSpPr>
        <p:spPr>
          <a:xfrm>
            <a:off x="12198541" y="3660336"/>
            <a:ext cx="1583878" cy="1108714"/>
          </a:xfrm>
          <a:custGeom>
            <a:avLst/>
            <a:gdLst/>
            <a:ahLst/>
            <a:cxnLst/>
            <a:rect l="l" t="t" r="r" b="b"/>
            <a:pathLst>
              <a:path w="1583878" h="1108714">
                <a:moveTo>
                  <a:pt x="0" y="0"/>
                </a:moveTo>
                <a:lnTo>
                  <a:pt x="1583878" y="0"/>
                </a:lnTo>
                <a:lnTo>
                  <a:pt x="1583878" y="1108715"/>
                </a:lnTo>
                <a:lnTo>
                  <a:pt x="0" y="11087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7" name="TextBox 27"/>
          <p:cNvSpPr txBox="1"/>
          <p:nvPr/>
        </p:nvSpPr>
        <p:spPr>
          <a:xfrm>
            <a:off x="2989453" y="588580"/>
            <a:ext cx="12439309" cy="179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What Makes Industrial Spaces Difficult to Manage?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823060" y="3508982"/>
            <a:ext cx="4641879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Real-Time Tracking?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89020" y="5286503"/>
            <a:ext cx="4880376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Environmental Controls?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93259" y="6277031"/>
            <a:ext cx="4331066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In critical environments, incidents escalate quickly. A fast, reliable alert system is needed to ensure help arrives without delay.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93259" y="5286503"/>
            <a:ext cx="4331066" cy="389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Emergency Alert Response?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823060" y="4323314"/>
            <a:ext cx="4641879" cy="175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Industrial environments are large and complex. Tracking movement and proper access is vital to worker safety, but difficult to do for every individual employee.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559917" y="6100818"/>
            <a:ext cx="4354757" cy="17589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E1EDFC"/>
                </a:solidFill>
                <a:latin typeface="Aileron Bold"/>
                <a:ea typeface="Aileron Bold"/>
                <a:cs typeface="Aileron Bold"/>
                <a:sym typeface="Aileron Bold"/>
              </a:rPr>
              <a:t>Sensitive zones in manufacturing plants and industrial complexes are common, and require strict environmental control to protect vital processes and equipment.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5100463"/>
            <a:ext cx="1043351" cy="1043351"/>
            <a:chOff x="0" y="0"/>
            <a:chExt cx="274792" cy="27479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4792" cy="274792"/>
            </a:xfrm>
            <a:custGeom>
              <a:avLst/>
              <a:gdLst/>
              <a:ahLst/>
              <a:cxnLst/>
              <a:rect l="l" t="t" r="r" b="b"/>
              <a:pathLst>
                <a:path w="274792" h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8EB4E3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6657706"/>
            <a:ext cx="1043351" cy="1043351"/>
            <a:chOff x="0" y="0"/>
            <a:chExt cx="274792" cy="27479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74792" cy="274792"/>
            </a:xfrm>
            <a:custGeom>
              <a:avLst/>
              <a:gdLst/>
              <a:ahLst/>
              <a:cxnLst/>
              <a:rect l="l" t="t" r="r" b="b"/>
              <a:pathLst>
                <a:path w="274792" h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8EB4E3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8214949"/>
            <a:ext cx="1043351" cy="1043351"/>
            <a:chOff x="0" y="0"/>
            <a:chExt cx="274792" cy="2747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74792" cy="274792"/>
            </a:xfrm>
            <a:custGeom>
              <a:avLst/>
              <a:gdLst/>
              <a:ahLst/>
              <a:cxnLst/>
              <a:rect l="l" t="t" r="r" b="b"/>
              <a:pathLst>
                <a:path w="274792" h="274792">
                  <a:moveTo>
                    <a:pt x="74202" y="0"/>
                  </a:moveTo>
                  <a:lnTo>
                    <a:pt x="200590" y="0"/>
                  </a:lnTo>
                  <a:cubicBezTo>
                    <a:pt x="220269" y="0"/>
                    <a:pt x="239143" y="7818"/>
                    <a:pt x="253059" y="21733"/>
                  </a:cubicBezTo>
                  <a:cubicBezTo>
                    <a:pt x="266974" y="35649"/>
                    <a:pt x="274792" y="54523"/>
                    <a:pt x="274792" y="74202"/>
                  </a:cubicBezTo>
                  <a:lnTo>
                    <a:pt x="274792" y="200590"/>
                  </a:lnTo>
                  <a:cubicBezTo>
                    <a:pt x="274792" y="220269"/>
                    <a:pt x="266974" y="239143"/>
                    <a:pt x="253059" y="253059"/>
                  </a:cubicBezTo>
                  <a:cubicBezTo>
                    <a:pt x="239143" y="266974"/>
                    <a:pt x="220269" y="274792"/>
                    <a:pt x="200590" y="274792"/>
                  </a:cubicBezTo>
                  <a:lnTo>
                    <a:pt x="74202" y="274792"/>
                  </a:lnTo>
                  <a:cubicBezTo>
                    <a:pt x="54523" y="274792"/>
                    <a:pt x="35649" y="266974"/>
                    <a:pt x="21733" y="253059"/>
                  </a:cubicBezTo>
                  <a:cubicBezTo>
                    <a:pt x="7818" y="239143"/>
                    <a:pt x="0" y="220269"/>
                    <a:pt x="0" y="200590"/>
                  </a:cubicBezTo>
                  <a:lnTo>
                    <a:pt x="0" y="74202"/>
                  </a:lnTo>
                  <a:cubicBezTo>
                    <a:pt x="0" y="54523"/>
                    <a:pt x="7818" y="35649"/>
                    <a:pt x="21733" y="21733"/>
                  </a:cubicBezTo>
                  <a:cubicBezTo>
                    <a:pt x="35649" y="7818"/>
                    <a:pt x="54523" y="0"/>
                    <a:pt x="74202" y="0"/>
                  </a:cubicBezTo>
                  <a:close/>
                </a:path>
              </a:pathLst>
            </a:custGeom>
            <a:solidFill>
              <a:srgbClr val="8EB4E3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274792" cy="3224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29232" y="4908591"/>
            <a:ext cx="8730068" cy="4886050"/>
            <a:chOff x="0" y="0"/>
            <a:chExt cx="1352516" cy="75697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52516" cy="756977"/>
            </a:xfrm>
            <a:custGeom>
              <a:avLst/>
              <a:gdLst/>
              <a:ahLst/>
              <a:cxnLst/>
              <a:rect l="l" t="t" r="r" b="b"/>
              <a:pathLst>
                <a:path w="1352516" h="756977">
                  <a:moveTo>
                    <a:pt x="14189" y="0"/>
                  </a:moveTo>
                  <a:lnTo>
                    <a:pt x="1338327" y="0"/>
                  </a:lnTo>
                  <a:cubicBezTo>
                    <a:pt x="1346163" y="0"/>
                    <a:pt x="1352516" y="6353"/>
                    <a:pt x="1352516" y="14189"/>
                  </a:cubicBezTo>
                  <a:lnTo>
                    <a:pt x="1352516" y="742788"/>
                  </a:lnTo>
                  <a:cubicBezTo>
                    <a:pt x="1352516" y="750624"/>
                    <a:pt x="1346163" y="756977"/>
                    <a:pt x="1338327" y="756977"/>
                  </a:cubicBezTo>
                  <a:lnTo>
                    <a:pt x="14189" y="756977"/>
                  </a:lnTo>
                  <a:cubicBezTo>
                    <a:pt x="6353" y="756977"/>
                    <a:pt x="0" y="750624"/>
                    <a:pt x="0" y="742788"/>
                  </a:cubicBezTo>
                  <a:lnTo>
                    <a:pt x="0" y="14189"/>
                  </a:lnTo>
                  <a:cubicBezTo>
                    <a:pt x="0" y="6353"/>
                    <a:pt x="6353" y="0"/>
                    <a:pt x="14189" y="0"/>
                  </a:cubicBezTo>
                  <a:close/>
                </a:path>
              </a:pathLst>
            </a:custGeom>
            <a:blipFill>
              <a:blip r:embed="rId2"/>
              <a:stretch>
                <a:fillRect t="-209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13" name="Freeform 13"/>
          <p:cNvSpPr/>
          <p:nvPr/>
        </p:nvSpPr>
        <p:spPr>
          <a:xfrm>
            <a:off x="1028700" y="1028700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8"/>
                </a:lnTo>
                <a:lnTo>
                  <a:pt x="0" y="3790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4" name="Freeform 14"/>
          <p:cNvSpPr/>
          <p:nvPr/>
        </p:nvSpPr>
        <p:spPr>
          <a:xfrm>
            <a:off x="15594852" y="3404876"/>
            <a:ext cx="960315" cy="960315"/>
          </a:xfrm>
          <a:custGeom>
            <a:avLst/>
            <a:gdLst/>
            <a:ahLst/>
            <a:cxnLst/>
            <a:rect l="l" t="t" r="r" b="b"/>
            <a:pathLst>
              <a:path w="960315" h="960315">
                <a:moveTo>
                  <a:pt x="0" y="0"/>
                </a:moveTo>
                <a:lnTo>
                  <a:pt x="960315" y="0"/>
                </a:lnTo>
                <a:lnTo>
                  <a:pt x="960315" y="960315"/>
                </a:lnTo>
                <a:lnTo>
                  <a:pt x="0" y="9603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5" name="Freeform 15"/>
          <p:cNvSpPr/>
          <p:nvPr/>
        </p:nvSpPr>
        <p:spPr>
          <a:xfrm>
            <a:off x="1195217" y="5266980"/>
            <a:ext cx="710317" cy="710317"/>
          </a:xfrm>
          <a:custGeom>
            <a:avLst/>
            <a:gdLst/>
            <a:ahLst/>
            <a:cxnLst/>
            <a:rect l="l" t="t" r="r" b="b"/>
            <a:pathLst>
              <a:path w="710317" h="710317">
                <a:moveTo>
                  <a:pt x="0" y="0"/>
                </a:moveTo>
                <a:lnTo>
                  <a:pt x="710317" y="0"/>
                </a:lnTo>
                <a:lnTo>
                  <a:pt x="710317" y="710317"/>
                </a:lnTo>
                <a:lnTo>
                  <a:pt x="0" y="71031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l-GR"/>
          </a:p>
        </p:txBody>
      </p:sp>
      <p:sp>
        <p:nvSpPr>
          <p:cNvPr id="16" name="Freeform 16"/>
          <p:cNvSpPr/>
          <p:nvPr/>
        </p:nvSpPr>
        <p:spPr>
          <a:xfrm>
            <a:off x="1195217" y="6800086"/>
            <a:ext cx="710317" cy="758591"/>
          </a:xfrm>
          <a:custGeom>
            <a:avLst/>
            <a:gdLst/>
            <a:ahLst/>
            <a:cxnLst/>
            <a:rect l="l" t="t" r="r" b="b"/>
            <a:pathLst>
              <a:path w="710317" h="758591">
                <a:moveTo>
                  <a:pt x="0" y="0"/>
                </a:moveTo>
                <a:lnTo>
                  <a:pt x="710317" y="0"/>
                </a:lnTo>
                <a:lnTo>
                  <a:pt x="710317" y="758591"/>
                </a:lnTo>
                <a:lnTo>
                  <a:pt x="0" y="7585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7" name="Freeform 17"/>
          <p:cNvSpPr/>
          <p:nvPr/>
        </p:nvSpPr>
        <p:spPr>
          <a:xfrm>
            <a:off x="1209136" y="8413874"/>
            <a:ext cx="682479" cy="682479"/>
          </a:xfrm>
          <a:custGeom>
            <a:avLst/>
            <a:gdLst/>
            <a:ahLst/>
            <a:cxnLst/>
            <a:rect l="l" t="t" r="r" b="b"/>
            <a:pathLst>
              <a:path w="682479" h="682479">
                <a:moveTo>
                  <a:pt x="0" y="0"/>
                </a:moveTo>
                <a:lnTo>
                  <a:pt x="682479" y="0"/>
                </a:lnTo>
                <a:lnTo>
                  <a:pt x="682479" y="682478"/>
                </a:lnTo>
                <a:lnTo>
                  <a:pt x="0" y="68247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8" name="TextBox 18"/>
          <p:cNvSpPr txBox="1"/>
          <p:nvPr/>
        </p:nvSpPr>
        <p:spPr>
          <a:xfrm>
            <a:off x="1028700" y="1668349"/>
            <a:ext cx="7920359" cy="1531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45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Why the Internet of Things (IoT)?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" y="3556145"/>
            <a:ext cx="12368312" cy="11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The Internet of Things (IoT) connects physical devices - like sensors, locks, and buttons - to the network, enabling real-time monitoring, control, and automation, all from a remote dashboard.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459584" y="5284501"/>
            <a:ext cx="5295835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Smart Homes, Smart Cities, Smart Campus, ...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459584" y="6470796"/>
            <a:ext cx="5122943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Devices collect data, send it to the cloud, and trigger real-time actions. For example, environmental data show low temp., turn on AC.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459584" y="8204301"/>
            <a:ext cx="5122943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ISAS is an IoT system that tackles security and access management problems in industrial environments  - Smart Facilities.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7052" y="6389511"/>
            <a:ext cx="4917769" cy="665701"/>
            <a:chOff x="0" y="0"/>
            <a:chExt cx="1295215" cy="175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31267" y="8491335"/>
            <a:ext cx="4917769" cy="665701"/>
            <a:chOff x="0" y="0"/>
            <a:chExt cx="1295215" cy="17532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77283" y="4283046"/>
            <a:ext cx="4917769" cy="665701"/>
            <a:chOff x="0" y="0"/>
            <a:chExt cx="1295215" cy="175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5215" cy="175329"/>
            </a:xfrm>
            <a:custGeom>
              <a:avLst/>
              <a:gdLst/>
              <a:ahLst/>
              <a:cxnLst/>
              <a:rect l="l" t="t" r="r" b="b"/>
              <a:pathLst>
                <a:path w="1295215" h="175329">
                  <a:moveTo>
                    <a:pt x="80288" y="0"/>
                  </a:moveTo>
                  <a:lnTo>
                    <a:pt x="1214927" y="0"/>
                  </a:lnTo>
                  <a:cubicBezTo>
                    <a:pt x="1236221" y="0"/>
                    <a:pt x="1256642" y="8459"/>
                    <a:pt x="1271699" y="23516"/>
                  </a:cubicBezTo>
                  <a:cubicBezTo>
                    <a:pt x="1286756" y="38573"/>
                    <a:pt x="1295215" y="58994"/>
                    <a:pt x="1295215" y="80288"/>
                  </a:cubicBezTo>
                  <a:lnTo>
                    <a:pt x="1295215" y="95041"/>
                  </a:lnTo>
                  <a:cubicBezTo>
                    <a:pt x="1295215" y="116334"/>
                    <a:pt x="1286756" y="136756"/>
                    <a:pt x="1271699" y="151813"/>
                  </a:cubicBezTo>
                  <a:cubicBezTo>
                    <a:pt x="1256642" y="166870"/>
                    <a:pt x="1236221" y="175329"/>
                    <a:pt x="1214927" y="175329"/>
                  </a:cubicBezTo>
                  <a:lnTo>
                    <a:pt x="80288" y="175329"/>
                  </a:lnTo>
                  <a:cubicBezTo>
                    <a:pt x="58994" y="175329"/>
                    <a:pt x="38573" y="166870"/>
                    <a:pt x="23516" y="151813"/>
                  </a:cubicBezTo>
                  <a:cubicBezTo>
                    <a:pt x="8459" y="136756"/>
                    <a:pt x="0" y="116334"/>
                    <a:pt x="0" y="95041"/>
                  </a:cubicBezTo>
                  <a:lnTo>
                    <a:pt x="0" y="80288"/>
                  </a:lnTo>
                  <a:cubicBezTo>
                    <a:pt x="0" y="58994"/>
                    <a:pt x="8459" y="38573"/>
                    <a:pt x="23516" y="23516"/>
                  </a:cubicBezTo>
                  <a:cubicBezTo>
                    <a:pt x="38573" y="8459"/>
                    <a:pt x="58994" y="0"/>
                    <a:pt x="80288" y="0"/>
                  </a:cubicBezTo>
                  <a:close/>
                </a:path>
              </a:pathLst>
            </a:custGeom>
            <a:solidFill>
              <a:srgbClr val="76D1C9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295215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92412" y="4283046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Freeform 12"/>
          <p:cNvSpPr/>
          <p:nvPr/>
        </p:nvSpPr>
        <p:spPr>
          <a:xfrm>
            <a:off x="792412" y="6389511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1"/>
                </a:lnTo>
                <a:lnTo>
                  <a:pt x="0" y="6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3" name="Freeform 13"/>
          <p:cNvSpPr/>
          <p:nvPr/>
        </p:nvSpPr>
        <p:spPr>
          <a:xfrm>
            <a:off x="792412" y="8495977"/>
            <a:ext cx="665701" cy="665701"/>
          </a:xfrm>
          <a:custGeom>
            <a:avLst/>
            <a:gdLst/>
            <a:ahLst/>
            <a:cxnLst/>
            <a:rect l="l" t="t" r="r" b="b"/>
            <a:pathLst>
              <a:path w="665701" h="665701">
                <a:moveTo>
                  <a:pt x="0" y="0"/>
                </a:moveTo>
                <a:lnTo>
                  <a:pt x="665700" y="0"/>
                </a:lnTo>
                <a:lnTo>
                  <a:pt x="665700" y="665700"/>
                </a:lnTo>
                <a:lnTo>
                  <a:pt x="0" y="6657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4" name="Freeform 14"/>
          <p:cNvSpPr/>
          <p:nvPr/>
        </p:nvSpPr>
        <p:spPr>
          <a:xfrm>
            <a:off x="2023445" y="-1477468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5" name="Freeform 15"/>
          <p:cNvSpPr/>
          <p:nvPr/>
        </p:nvSpPr>
        <p:spPr>
          <a:xfrm>
            <a:off x="3544647" y="450741"/>
            <a:ext cx="1226460" cy="379088"/>
          </a:xfrm>
          <a:custGeom>
            <a:avLst/>
            <a:gdLst/>
            <a:ahLst/>
            <a:cxnLst/>
            <a:rect l="l" t="t" r="r" b="b"/>
            <a:pathLst>
              <a:path w="1226460" h="379088">
                <a:moveTo>
                  <a:pt x="0" y="0"/>
                </a:moveTo>
                <a:lnTo>
                  <a:pt x="1226460" y="0"/>
                </a:lnTo>
                <a:lnTo>
                  <a:pt x="1226460" y="379087"/>
                </a:lnTo>
                <a:lnTo>
                  <a:pt x="0" y="3790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6" name="AutoShape 16"/>
          <p:cNvSpPr/>
          <p:nvPr/>
        </p:nvSpPr>
        <p:spPr>
          <a:xfrm>
            <a:off x="7683314" y="4556881"/>
            <a:ext cx="2349022" cy="2132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17" name="AutoShape 17"/>
          <p:cNvSpPr/>
          <p:nvPr/>
        </p:nvSpPr>
        <p:spPr>
          <a:xfrm>
            <a:off x="10032336" y="4556881"/>
            <a:ext cx="2127998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18" name="AutoShape 18"/>
          <p:cNvSpPr/>
          <p:nvPr/>
        </p:nvSpPr>
        <p:spPr>
          <a:xfrm>
            <a:off x="12160334" y="4550442"/>
            <a:ext cx="2127998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19" name="AutoShape 19"/>
          <p:cNvSpPr/>
          <p:nvPr/>
        </p:nvSpPr>
        <p:spPr>
          <a:xfrm>
            <a:off x="14288331" y="4550442"/>
            <a:ext cx="2127998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sp>
        <p:nvSpPr>
          <p:cNvPr id="20" name="Freeform 20"/>
          <p:cNvSpPr/>
          <p:nvPr/>
        </p:nvSpPr>
        <p:spPr>
          <a:xfrm flipV="1">
            <a:off x="7809653" y="4692181"/>
            <a:ext cx="3122501" cy="2747801"/>
          </a:xfrm>
          <a:custGeom>
            <a:avLst/>
            <a:gdLst/>
            <a:ahLst/>
            <a:cxnLst/>
            <a:rect l="l" t="t" r="r" b="b"/>
            <a:pathLst>
              <a:path w="3122501" h="2747801">
                <a:moveTo>
                  <a:pt x="0" y="2747801"/>
                </a:moveTo>
                <a:lnTo>
                  <a:pt x="3122501" y="2747801"/>
                </a:lnTo>
                <a:lnTo>
                  <a:pt x="3122501" y="0"/>
                </a:lnTo>
                <a:lnTo>
                  <a:pt x="0" y="0"/>
                </a:lnTo>
                <a:lnTo>
                  <a:pt x="0" y="274780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21" name="Group 21"/>
          <p:cNvGrpSpPr/>
          <p:nvPr/>
        </p:nvGrpSpPr>
        <p:grpSpPr>
          <a:xfrm>
            <a:off x="14519281" y="7879086"/>
            <a:ext cx="3683759" cy="2284963"/>
            <a:chOff x="0" y="0"/>
            <a:chExt cx="970208" cy="60180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70208" cy="601801"/>
            </a:xfrm>
            <a:custGeom>
              <a:avLst/>
              <a:gdLst/>
              <a:ahLst/>
              <a:cxnLst/>
              <a:rect l="l" t="t" r="r" b="b"/>
              <a:pathLst>
                <a:path w="970208" h="601801">
                  <a:moveTo>
                    <a:pt x="113488" y="0"/>
                  </a:moveTo>
                  <a:lnTo>
                    <a:pt x="856720" y="0"/>
                  </a:lnTo>
                  <a:cubicBezTo>
                    <a:pt x="919398" y="0"/>
                    <a:pt x="970208" y="50810"/>
                    <a:pt x="970208" y="113488"/>
                  </a:cubicBezTo>
                  <a:lnTo>
                    <a:pt x="970208" y="488312"/>
                  </a:lnTo>
                  <a:cubicBezTo>
                    <a:pt x="970208" y="550990"/>
                    <a:pt x="919398" y="601801"/>
                    <a:pt x="856720" y="601801"/>
                  </a:cubicBezTo>
                  <a:lnTo>
                    <a:pt x="113488" y="601801"/>
                  </a:lnTo>
                  <a:cubicBezTo>
                    <a:pt x="50810" y="601801"/>
                    <a:pt x="0" y="550990"/>
                    <a:pt x="0" y="488312"/>
                  </a:cubicBezTo>
                  <a:lnTo>
                    <a:pt x="0" y="113488"/>
                  </a:lnTo>
                  <a:cubicBezTo>
                    <a:pt x="0" y="50810"/>
                    <a:pt x="50810" y="0"/>
                    <a:pt x="113488" y="0"/>
                  </a:cubicBezTo>
                  <a:close/>
                </a:path>
              </a:pathLst>
            </a:custGeom>
            <a:solidFill>
              <a:srgbClr val="FFFFFF"/>
            </a:solidFill>
            <a:ln w="28575" cap="rnd">
              <a:solidFill>
                <a:srgbClr val="C5D9F3"/>
              </a:solidFill>
              <a:prstDash val="solid"/>
              <a:round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970208" cy="649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flipV="1">
            <a:off x="12217484" y="4596292"/>
            <a:ext cx="3122501" cy="2747801"/>
          </a:xfrm>
          <a:custGeom>
            <a:avLst/>
            <a:gdLst/>
            <a:ahLst/>
            <a:cxnLst/>
            <a:rect l="l" t="t" r="r" b="b"/>
            <a:pathLst>
              <a:path w="3122501" h="2747801">
                <a:moveTo>
                  <a:pt x="0" y="2747801"/>
                </a:moveTo>
                <a:lnTo>
                  <a:pt x="3122501" y="2747801"/>
                </a:lnTo>
                <a:lnTo>
                  <a:pt x="3122501" y="0"/>
                </a:lnTo>
                <a:lnTo>
                  <a:pt x="0" y="0"/>
                </a:lnTo>
                <a:lnTo>
                  <a:pt x="0" y="274780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25" name="Group 25"/>
          <p:cNvGrpSpPr/>
          <p:nvPr/>
        </p:nvGrpSpPr>
        <p:grpSpPr>
          <a:xfrm>
            <a:off x="12767113" y="7075259"/>
            <a:ext cx="2104983" cy="803828"/>
            <a:chOff x="0" y="0"/>
            <a:chExt cx="604258" cy="2307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04258" cy="230747"/>
            </a:xfrm>
            <a:custGeom>
              <a:avLst/>
              <a:gdLst/>
              <a:ahLst/>
              <a:cxnLst/>
              <a:rect l="l" t="t" r="r" b="b"/>
              <a:pathLst>
                <a:path w="604258" h="230747">
                  <a:moveTo>
                    <a:pt x="115374" y="0"/>
                  </a:moveTo>
                  <a:lnTo>
                    <a:pt x="488884" y="0"/>
                  </a:lnTo>
                  <a:cubicBezTo>
                    <a:pt x="552603" y="0"/>
                    <a:pt x="604258" y="51655"/>
                    <a:pt x="604258" y="115374"/>
                  </a:cubicBezTo>
                  <a:lnTo>
                    <a:pt x="604258" y="115374"/>
                  </a:lnTo>
                  <a:cubicBezTo>
                    <a:pt x="604258" y="145973"/>
                    <a:pt x="592102" y="175318"/>
                    <a:pt x="570465" y="196955"/>
                  </a:cubicBezTo>
                  <a:cubicBezTo>
                    <a:pt x="548829" y="218592"/>
                    <a:pt x="519483" y="230747"/>
                    <a:pt x="488884" y="230747"/>
                  </a:cubicBezTo>
                  <a:lnTo>
                    <a:pt x="115374" y="230747"/>
                  </a:lnTo>
                  <a:cubicBezTo>
                    <a:pt x="84775" y="230747"/>
                    <a:pt x="55429" y="218592"/>
                    <a:pt x="33792" y="196955"/>
                  </a:cubicBezTo>
                  <a:cubicBezTo>
                    <a:pt x="12155" y="175318"/>
                    <a:pt x="0" y="145973"/>
                    <a:pt x="0" y="115374"/>
                  </a:cubicBezTo>
                  <a:lnTo>
                    <a:pt x="0" y="115374"/>
                  </a:lnTo>
                  <a:cubicBezTo>
                    <a:pt x="0" y="84775"/>
                    <a:pt x="12155" y="55429"/>
                    <a:pt x="33792" y="33792"/>
                  </a:cubicBezTo>
                  <a:cubicBezTo>
                    <a:pt x="55429" y="12155"/>
                    <a:pt x="84775" y="0"/>
                    <a:pt x="115374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604258" cy="27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9692237" y="1780352"/>
            <a:ext cx="3122501" cy="2747801"/>
          </a:xfrm>
          <a:custGeom>
            <a:avLst/>
            <a:gdLst/>
            <a:ahLst/>
            <a:cxnLst/>
            <a:rect l="l" t="t" r="r" b="b"/>
            <a:pathLst>
              <a:path w="3122501" h="2747801">
                <a:moveTo>
                  <a:pt x="0" y="0"/>
                </a:moveTo>
                <a:lnTo>
                  <a:pt x="3122501" y="0"/>
                </a:lnTo>
                <a:lnTo>
                  <a:pt x="3122501" y="2747801"/>
                </a:lnTo>
                <a:lnTo>
                  <a:pt x="0" y="274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29" name="Group 29"/>
          <p:cNvGrpSpPr/>
          <p:nvPr/>
        </p:nvGrpSpPr>
        <p:grpSpPr>
          <a:xfrm>
            <a:off x="10263433" y="1194066"/>
            <a:ext cx="2104983" cy="803828"/>
            <a:chOff x="0" y="0"/>
            <a:chExt cx="604258" cy="230747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04258" cy="230747"/>
            </a:xfrm>
            <a:custGeom>
              <a:avLst/>
              <a:gdLst/>
              <a:ahLst/>
              <a:cxnLst/>
              <a:rect l="l" t="t" r="r" b="b"/>
              <a:pathLst>
                <a:path w="604258" h="230747">
                  <a:moveTo>
                    <a:pt x="115374" y="0"/>
                  </a:moveTo>
                  <a:lnTo>
                    <a:pt x="488884" y="0"/>
                  </a:lnTo>
                  <a:cubicBezTo>
                    <a:pt x="552603" y="0"/>
                    <a:pt x="604258" y="51655"/>
                    <a:pt x="604258" y="115374"/>
                  </a:cubicBezTo>
                  <a:lnTo>
                    <a:pt x="604258" y="115374"/>
                  </a:lnTo>
                  <a:cubicBezTo>
                    <a:pt x="604258" y="145973"/>
                    <a:pt x="592102" y="175318"/>
                    <a:pt x="570465" y="196955"/>
                  </a:cubicBezTo>
                  <a:cubicBezTo>
                    <a:pt x="548829" y="218592"/>
                    <a:pt x="519483" y="230747"/>
                    <a:pt x="488884" y="230747"/>
                  </a:cubicBezTo>
                  <a:lnTo>
                    <a:pt x="115374" y="230747"/>
                  </a:lnTo>
                  <a:cubicBezTo>
                    <a:pt x="84775" y="230747"/>
                    <a:pt x="55429" y="218592"/>
                    <a:pt x="33792" y="196955"/>
                  </a:cubicBezTo>
                  <a:cubicBezTo>
                    <a:pt x="12155" y="175318"/>
                    <a:pt x="0" y="145973"/>
                    <a:pt x="0" y="115374"/>
                  </a:cubicBezTo>
                  <a:lnTo>
                    <a:pt x="0" y="115374"/>
                  </a:lnTo>
                  <a:cubicBezTo>
                    <a:pt x="0" y="84775"/>
                    <a:pt x="12155" y="55429"/>
                    <a:pt x="33792" y="33792"/>
                  </a:cubicBezTo>
                  <a:cubicBezTo>
                    <a:pt x="55429" y="12155"/>
                    <a:pt x="84775" y="0"/>
                    <a:pt x="115374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604258" cy="27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318412" y="7075259"/>
            <a:ext cx="2104983" cy="803828"/>
            <a:chOff x="0" y="0"/>
            <a:chExt cx="604258" cy="23074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04258" cy="230747"/>
            </a:xfrm>
            <a:custGeom>
              <a:avLst/>
              <a:gdLst/>
              <a:ahLst/>
              <a:cxnLst/>
              <a:rect l="l" t="t" r="r" b="b"/>
              <a:pathLst>
                <a:path w="604258" h="230747">
                  <a:moveTo>
                    <a:pt x="115374" y="0"/>
                  </a:moveTo>
                  <a:lnTo>
                    <a:pt x="488884" y="0"/>
                  </a:lnTo>
                  <a:cubicBezTo>
                    <a:pt x="552603" y="0"/>
                    <a:pt x="604258" y="51655"/>
                    <a:pt x="604258" y="115374"/>
                  </a:cubicBezTo>
                  <a:lnTo>
                    <a:pt x="604258" y="115374"/>
                  </a:lnTo>
                  <a:cubicBezTo>
                    <a:pt x="604258" y="145973"/>
                    <a:pt x="592102" y="175318"/>
                    <a:pt x="570465" y="196955"/>
                  </a:cubicBezTo>
                  <a:cubicBezTo>
                    <a:pt x="548829" y="218592"/>
                    <a:pt x="519483" y="230747"/>
                    <a:pt x="488884" y="230747"/>
                  </a:cubicBezTo>
                  <a:lnTo>
                    <a:pt x="115374" y="230747"/>
                  </a:lnTo>
                  <a:cubicBezTo>
                    <a:pt x="84775" y="230747"/>
                    <a:pt x="55429" y="218592"/>
                    <a:pt x="33792" y="196955"/>
                  </a:cubicBezTo>
                  <a:cubicBezTo>
                    <a:pt x="12155" y="175318"/>
                    <a:pt x="0" y="145973"/>
                    <a:pt x="0" y="115374"/>
                  </a:cubicBezTo>
                  <a:lnTo>
                    <a:pt x="0" y="115374"/>
                  </a:lnTo>
                  <a:cubicBezTo>
                    <a:pt x="0" y="84775"/>
                    <a:pt x="12155" y="55429"/>
                    <a:pt x="33792" y="33792"/>
                  </a:cubicBezTo>
                  <a:cubicBezTo>
                    <a:pt x="55429" y="12155"/>
                    <a:pt x="84775" y="0"/>
                    <a:pt x="115374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604258" cy="27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4230343" y="1854937"/>
            <a:ext cx="3122501" cy="2747801"/>
          </a:xfrm>
          <a:custGeom>
            <a:avLst/>
            <a:gdLst/>
            <a:ahLst/>
            <a:cxnLst/>
            <a:rect l="l" t="t" r="r" b="b"/>
            <a:pathLst>
              <a:path w="3122501" h="2747801">
                <a:moveTo>
                  <a:pt x="0" y="0"/>
                </a:moveTo>
                <a:lnTo>
                  <a:pt x="3122501" y="0"/>
                </a:lnTo>
                <a:lnTo>
                  <a:pt x="3122501" y="2747801"/>
                </a:lnTo>
                <a:lnTo>
                  <a:pt x="0" y="2747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36" name="Group 36"/>
          <p:cNvGrpSpPr/>
          <p:nvPr/>
        </p:nvGrpSpPr>
        <p:grpSpPr>
          <a:xfrm>
            <a:off x="14739102" y="1387963"/>
            <a:ext cx="2104983" cy="803828"/>
            <a:chOff x="0" y="0"/>
            <a:chExt cx="604258" cy="23074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04258" cy="230747"/>
            </a:xfrm>
            <a:custGeom>
              <a:avLst/>
              <a:gdLst/>
              <a:ahLst/>
              <a:cxnLst/>
              <a:rect l="l" t="t" r="r" b="b"/>
              <a:pathLst>
                <a:path w="604258" h="230747">
                  <a:moveTo>
                    <a:pt x="115374" y="0"/>
                  </a:moveTo>
                  <a:lnTo>
                    <a:pt x="488884" y="0"/>
                  </a:lnTo>
                  <a:cubicBezTo>
                    <a:pt x="552603" y="0"/>
                    <a:pt x="604258" y="51655"/>
                    <a:pt x="604258" y="115374"/>
                  </a:cubicBezTo>
                  <a:lnTo>
                    <a:pt x="604258" y="115374"/>
                  </a:lnTo>
                  <a:cubicBezTo>
                    <a:pt x="604258" y="145973"/>
                    <a:pt x="592102" y="175318"/>
                    <a:pt x="570465" y="196955"/>
                  </a:cubicBezTo>
                  <a:cubicBezTo>
                    <a:pt x="548829" y="218592"/>
                    <a:pt x="519483" y="230747"/>
                    <a:pt x="488884" y="230747"/>
                  </a:cubicBezTo>
                  <a:lnTo>
                    <a:pt x="115374" y="230747"/>
                  </a:lnTo>
                  <a:cubicBezTo>
                    <a:pt x="84775" y="230747"/>
                    <a:pt x="55429" y="218592"/>
                    <a:pt x="33792" y="196955"/>
                  </a:cubicBezTo>
                  <a:cubicBezTo>
                    <a:pt x="12155" y="175318"/>
                    <a:pt x="0" y="145973"/>
                    <a:pt x="0" y="115374"/>
                  </a:cubicBezTo>
                  <a:lnTo>
                    <a:pt x="0" y="115374"/>
                  </a:lnTo>
                  <a:cubicBezTo>
                    <a:pt x="0" y="84775"/>
                    <a:pt x="12155" y="55429"/>
                    <a:pt x="33792" y="33792"/>
                  </a:cubicBezTo>
                  <a:cubicBezTo>
                    <a:pt x="55429" y="12155"/>
                    <a:pt x="84775" y="0"/>
                    <a:pt x="115374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47625"/>
              <a:ext cx="604258" cy="27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8223887" y="4218103"/>
            <a:ext cx="258242" cy="639150"/>
            <a:chOff x="0" y="0"/>
            <a:chExt cx="68014" cy="168336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8014" cy="168336"/>
            </a:xfrm>
            <a:custGeom>
              <a:avLst/>
              <a:gdLst/>
              <a:ahLst/>
              <a:cxnLst/>
              <a:rect l="l" t="t" r="r" b="b"/>
              <a:pathLst>
                <a:path w="68014" h="168336">
                  <a:moveTo>
                    <a:pt x="34007" y="0"/>
                  </a:moveTo>
                  <a:lnTo>
                    <a:pt x="34007" y="0"/>
                  </a:lnTo>
                  <a:cubicBezTo>
                    <a:pt x="43026" y="0"/>
                    <a:pt x="51676" y="3583"/>
                    <a:pt x="58054" y="9960"/>
                  </a:cubicBezTo>
                  <a:cubicBezTo>
                    <a:pt x="64432" y="16338"/>
                    <a:pt x="68014" y="24988"/>
                    <a:pt x="68014" y="34007"/>
                  </a:cubicBezTo>
                  <a:lnTo>
                    <a:pt x="68014" y="134329"/>
                  </a:lnTo>
                  <a:cubicBezTo>
                    <a:pt x="68014" y="153110"/>
                    <a:pt x="52789" y="168336"/>
                    <a:pt x="34007" y="168336"/>
                  </a:cubicBezTo>
                  <a:lnTo>
                    <a:pt x="34007" y="168336"/>
                  </a:lnTo>
                  <a:cubicBezTo>
                    <a:pt x="24988" y="168336"/>
                    <a:pt x="16338" y="164753"/>
                    <a:pt x="9960" y="158375"/>
                  </a:cubicBezTo>
                  <a:cubicBezTo>
                    <a:pt x="3583" y="151998"/>
                    <a:pt x="0" y="143348"/>
                    <a:pt x="0" y="134329"/>
                  </a:cubicBezTo>
                  <a:lnTo>
                    <a:pt x="0" y="34007"/>
                  </a:lnTo>
                  <a:cubicBezTo>
                    <a:pt x="0" y="15226"/>
                    <a:pt x="15226" y="0"/>
                    <a:pt x="34007" y="0"/>
                  </a:cubicBezTo>
                  <a:close/>
                </a:path>
              </a:pathLst>
            </a:custGeom>
            <a:solidFill>
              <a:srgbClr val="76D1C9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47625"/>
              <a:ext cx="68014" cy="215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10649131" y="4218103"/>
            <a:ext cx="258242" cy="639150"/>
            <a:chOff x="0" y="0"/>
            <a:chExt cx="68014" cy="168336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68014" cy="168336"/>
            </a:xfrm>
            <a:custGeom>
              <a:avLst/>
              <a:gdLst/>
              <a:ahLst/>
              <a:cxnLst/>
              <a:rect l="l" t="t" r="r" b="b"/>
              <a:pathLst>
                <a:path w="68014" h="168336">
                  <a:moveTo>
                    <a:pt x="34007" y="0"/>
                  </a:moveTo>
                  <a:lnTo>
                    <a:pt x="34007" y="0"/>
                  </a:lnTo>
                  <a:cubicBezTo>
                    <a:pt x="43026" y="0"/>
                    <a:pt x="51676" y="3583"/>
                    <a:pt x="58054" y="9960"/>
                  </a:cubicBezTo>
                  <a:cubicBezTo>
                    <a:pt x="64432" y="16338"/>
                    <a:pt x="68014" y="24988"/>
                    <a:pt x="68014" y="34007"/>
                  </a:cubicBezTo>
                  <a:lnTo>
                    <a:pt x="68014" y="134329"/>
                  </a:lnTo>
                  <a:cubicBezTo>
                    <a:pt x="68014" y="153110"/>
                    <a:pt x="52789" y="168336"/>
                    <a:pt x="34007" y="168336"/>
                  </a:cubicBezTo>
                  <a:lnTo>
                    <a:pt x="34007" y="168336"/>
                  </a:lnTo>
                  <a:cubicBezTo>
                    <a:pt x="24988" y="168336"/>
                    <a:pt x="16338" y="164753"/>
                    <a:pt x="9960" y="158375"/>
                  </a:cubicBezTo>
                  <a:cubicBezTo>
                    <a:pt x="3583" y="151998"/>
                    <a:pt x="0" y="143348"/>
                    <a:pt x="0" y="134329"/>
                  </a:cubicBezTo>
                  <a:lnTo>
                    <a:pt x="0" y="34007"/>
                  </a:lnTo>
                  <a:cubicBezTo>
                    <a:pt x="0" y="15226"/>
                    <a:pt x="15226" y="0"/>
                    <a:pt x="34007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47625"/>
              <a:ext cx="68014" cy="215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14705710" y="4218103"/>
            <a:ext cx="258242" cy="639150"/>
            <a:chOff x="0" y="0"/>
            <a:chExt cx="68014" cy="168336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68014" cy="168336"/>
            </a:xfrm>
            <a:custGeom>
              <a:avLst/>
              <a:gdLst/>
              <a:ahLst/>
              <a:cxnLst/>
              <a:rect l="l" t="t" r="r" b="b"/>
              <a:pathLst>
                <a:path w="68014" h="168336">
                  <a:moveTo>
                    <a:pt x="34007" y="0"/>
                  </a:moveTo>
                  <a:lnTo>
                    <a:pt x="34007" y="0"/>
                  </a:lnTo>
                  <a:cubicBezTo>
                    <a:pt x="43026" y="0"/>
                    <a:pt x="51676" y="3583"/>
                    <a:pt x="58054" y="9960"/>
                  </a:cubicBezTo>
                  <a:cubicBezTo>
                    <a:pt x="64432" y="16338"/>
                    <a:pt x="68014" y="24988"/>
                    <a:pt x="68014" y="34007"/>
                  </a:cubicBezTo>
                  <a:lnTo>
                    <a:pt x="68014" y="134329"/>
                  </a:lnTo>
                  <a:cubicBezTo>
                    <a:pt x="68014" y="153110"/>
                    <a:pt x="52789" y="168336"/>
                    <a:pt x="34007" y="168336"/>
                  </a:cubicBezTo>
                  <a:lnTo>
                    <a:pt x="34007" y="168336"/>
                  </a:lnTo>
                  <a:cubicBezTo>
                    <a:pt x="24988" y="168336"/>
                    <a:pt x="16338" y="164753"/>
                    <a:pt x="9960" y="158375"/>
                  </a:cubicBezTo>
                  <a:cubicBezTo>
                    <a:pt x="3583" y="151998"/>
                    <a:pt x="0" y="143348"/>
                    <a:pt x="0" y="134329"/>
                  </a:cubicBezTo>
                  <a:lnTo>
                    <a:pt x="0" y="34007"/>
                  </a:lnTo>
                  <a:cubicBezTo>
                    <a:pt x="0" y="15226"/>
                    <a:pt x="15226" y="0"/>
                    <a:pt x="34007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0" y="-47625"/>
              <a:ext cx="68014" cy="215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4623251" y="7965077"/>
            <a:ext cx="1694809" cy="1694809"/>
            <a:chOff x="0" y="0"/>
            <a:chExt cx="812800" cy="8128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6421421" y="7965077"/>
            <a:ext cx="1694809" cy="1694809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t="-697" b="-697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52" name="TextBox 52"/>
          <p:cNvSpPr txBox="1"/>
          <p:nvPr/>
        </p:nvSpPr>
        <p:spPr>
          <a:xfrm>
            <a:off x="1028700" y="895350"/>
            <a:ext cx="6654579" cy="889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50"/>
              </a:lnSpc>
              <a:spcBef>
                <a:spcPct val="0"/>
              </a:spcBef>
            </a:pPr>
            <a:r>
              <a:rPr lang="en-US" sz="5000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Project Background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125262" y="2047474"/>
            <a:ext cx="5580403" cy="1934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80"/>
              </a:lnSpc>
              <a:spcBef>
                <a:spcPct val="0"/>
              </a:spcBef>
            </a:pPr>
            <a:r>
              <a:rPr lang="en-US" sz="2200" b="1" u="none" strike="noStrik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This was a semester-long project for the undergraduate course “Internet of Things“. We assumed the role of a startup  company, with it’s first project related to covering security needs of industries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676010" y="5105788"/>
            <a:ext cx="4919042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Initial Pitch. Explore concept, develop the idea in depth, figure out system functionalities. Dream big. 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853460" y="6516989"/>
            <a:ext cx="4590969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Milestone 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817675" y="8618813"/>
            <a:ext cx="4590969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Milestone 3 - Final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2906227" y="4410524"/>
            <a:ext cx="2459882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Milestone 1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1678556" y="7207612"/>
            <a:ext cx="4919042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Fully develop the system architecture.  Decide on the tech for each section,  decide what will be fully implemented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678556" y="9304793"/>
            <a:ext cx="5201175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Implement the parts of the system as decided in Milestone 2. Present final work.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991963" y="7276032"/>
            <a:ext cx="1655283" cy="35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018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January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2305209" y="5582371"/>
            <a:ext cx="3028791" cy="1323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27" lvl="1" indent="-205114" algn="l">
              <a:lnSpc>
                <a:spcPts val="2660"/>
              </a:lnSpc>
              <a:buFont typeface="Arial"/>
              <a:buChar char="•"/>
            </a:pPr>
            <a:r>
              <a:rPr lang="en-US" sz="1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 core software features</a:t>
            </a:r>
          </a:p>
          <a:p>
            <a:pPr marL="410227" lvl="1" indent="-205114" algn="l">
              <a:lnSpc>
                <a:spcPts val="2660"/>
              </a:lnSpc>
              <a:buFont typeface="Arial"/>
              <a:buChar char="•"/>
            </a:pPr>
            <a:r>
              <a:rPr lang="en-US" sz="1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Integrate real devices</a:t>
            </a:r>
          </a:p>
          <a:p>
            <a:pPr marL="410227" lvl="1" indent="-205114" algn="l">
              <a:lnSpc>
                <a:spcPts val="2660"/>
              </a:lnSpc>
              <a:buFont typeface="Arial"/>
              <a:buChar char="•"/>
            </a:pPr>
            <a:r>
              <a:rPr lang="en-US" sz="1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Basic functionality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7901469" y="5668736"/>
            <a:ext cx="2747662" cy="1406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17" lvl="1" indent="-215908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Explore idea</a:t>
            </a:r>
          </a:p>
          <a:p>
            <a:pPr marL="431817" lvl="1" indent="-215908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Decide on scenario</a:t>
            </a:r>
          </a:p>
          <a:p>
            <a:pPr marL="431817" lvl="1" indent="-215908" algn="l">
              <a:lnSpc>
                <a:spcPts val="2800"/>
              </a:lnSpc>
              <a:buFont typeface="Arial"/>
              <a:buChar char="•"/>
            </a:pPr>
            <a:r>
              <a:rPr lang="en-US" sz="20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Determine system capabilities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0488283" y="1394839"/>
            <a:ext cx="1655283" cy="35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018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December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8543261" y="7276032"/>
            <a:ext cx="1655283" cy="35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018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November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9870132" y="1950269"/>
            <a:ext cx="2679870" cy="1712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1164" lvl="1" indent="-210582" algn="l">
              <a:lnSpc>
                <a:spcPts val="2731"/>
              </a:lnSpc>
              <a:buFont typeface="Arial"/>
              <a:buChar char="•"/>
            </a:pPr>
            <a:r>
              <a:rPr lang="en-US" sz="195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Flesh out specifics</a:t>
            </a:r>
          </a:p>
          <a:p>
            <a:pPr marL="421164" lvl="1" indent="-210582" algn="l">
              <a:lnSpc>
                <a:spcPts val="2731"/>
              </a:lnSpc>
              <a:buFont typeface="Arial"/>
              <a:buChar char="•"/>
            </a:pPr>
            <a:r>
              <a:rPr lang="en-US" sz="195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Create ideal architecture and to be implemented</a:t>
            </a:r>
          </a:p>
          <a:p>
            <a:pPr marL="421164" lvl="1" indent="-210582" algn="l">
              <a:lnSpc>
                <a:spcPts val="2731"/>
              </a:lnSpc>
              <a:buFont typeface="Arial"/>
              <a:buChar char="•"/>
            </a:pPr>
            <a:r>
              <a:rPr lang="en-US" sz="195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Start developing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4963952" y="1588736"/>
            <a:ext cx="1655283" cy="354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25"/>
              </a:lnSpc>
            </a:pPr>
            <a:r>
              <a:rPr lang="en-US" sz="2018" b="1">
                <a:solidFill>
                  <a:srgbClr val="FFFFF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February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4417763" y="2142290"/>
            <a:ext cx="2747662" cy="165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27" lvl="1" indent="-205114" algn="l">
              <a:lnSpc>
                <a:spcPts val="2660"/>
              </a:lnSpc>
              <a:buFont typeface="Arial"/>
              <a:buChar char="•"/>
            </a:pPr>
            <a:r>
              <a:rPr lang="en-US" sz="1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Further enhance functionalities and features</a:t>
            </a:r>
          </a:p>
          <a:p>
            <a:pPr marL="410227" lvl="1" indent="-205114" algn="l">
              <a:lnSpc>
                <a:spcPts val="2660"/>
              </a:lnSpc>
              <a:buFont typeface="Arial"/>
              <a:buChar char="•"/>
            </a:pPr>
            <a:r>
              <a:rPr lang="en-US" sz="1900" b="1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Present usable dashboard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5468600" y="9717036"/>
            <a:ext cx="1789104" cy="32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Team 6 - 2025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086578" y="6733028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0"/>
                </a:moveTo>
                <a:lnTo>
                  <a:pt x="5050544" y="0"/>
                </a:lnTo>
                <a:lnTo>
                  <a:pt x="5050544" y="5050544"/>
                </a:lnTo>
                <a:lnTo>
                  <a:pt x="0" y="5050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3" name="Group 3"/>
          <p:cNvGrpSpPr/>
          <p:nvPr/>
        </p:nvGrpSpPr>
        <p:grpSpPr>
          <a:xfrm>
            <a:off x="751407" y="4676307"/>
            <a:ext cx="6522309" cy="5610693"/>
            <a:chOff x="0" y="0"/>
            <a:chExt cx="1807720" cy="155505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07720" cy="1555056"/>
            </a:xfrm>
            <a:custGeom>
              <a:avLst/>
              <a:gdLst/>
              <a:ahLst/>
              <a:cxnLst/>
              <a:rect l="l" t="t" r="r" b="b"/>
              <a:pathLst>
                <a:path w="1807720" h="1555056">
                  <a:moveTo>
                    <a:pt x="0" y="0"/>
                  </a:moveTo>
                  <a:lnTo>
                    <a:pt x="1807720" y="0"/>
                  </a:lnTo>
                  <a:lnTo>
                    <a:pt x="1807720" y="1555056"/>
                  </a:lnTo>
                  <a:lnTo>
                    <a:pt x="0" y="1555056"/>
                  </a:lnTo>
                  <a:close/>
                </a:path>
              </a:pathLst>
            </a:custGeom>
            <a:solidFill>
              <a:srgbClr val="E1EDF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807720" cy="16026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1407" y="1614492"/>
            <a:ext cx="6522309" cy="652230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88" r="-188"/>
              </a:stretch>
            </a:blip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41362" y="962070"/>
            <a:ext cx="1858734" cy="185873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5870710" y="1442899"/>
            <a:ext cx="600038" cy="897076"/>
          </a:xfrm>
          <a:custGeom>
            <a:avLst/>
            <a:gdLst/>
            <a:ahLst/>
            <a:cxnLst/>
            <a:rect l="l" t="t" r="r" b="b"/>
            <a:pathLst>
              <a:path w="600038" h="897076">
                <a:moveTo>
                  <a:pt x="0" y="0"/>
                </a:moveTo>
                <a:lnTo>
                  <a:pt x="600039" y="0"/>
                </a:lnTo>
                <a:lnTo>
                  <a:pt x="600039" y="897077"/>
                </a:lnTo>
                <a:lnTo>
                  <a:pt x="0" y="89707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Freeform 12"/>
          <p:cNvSpPr/>
          <p:nvPr/>
        </p:nvSpPr>
        <p:spPr>
          <a:xfrm>
            <a:off x="8256694" y="8817045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8" y="0"/>
                </a:lnTo>
                <a:lnTo>
                  <a:pt x="2763918" y="882510"/>
                </a:lnTo>
                <a:lnTo>
                  <a:pt x="0" y="8825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3" name="Freeform 13"/>
          <p:cNvSpPr/>
          <p:nvPr/>
        </p:nvSpPr>
        <p:spPr>
          <a:xfrm>
            <a:off x="11429891" y="9029033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4"/>
                </a:lnTo>
                <a:lnTo>
                  <a:pt x="0" y="4585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4" name="Freeform 14"/>
          <p:cNvSpPr/>
          <p:nvPr/>
        </p:nvSpPr>
        <p:spPr>
          <a:xfrm>
            <a:off x="17617061" y="5348601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0"/>
                </a:moveTo>
                <a:lnTo>
                  <a:pt x="1025128" y="0"/>
                </a:lnTo>
                <a:lnTo>
                  <a:pt x="1025128" y="1025127"/>
                </a:lnTo>
                <a:lnTo>
                  <a:pt x="0" y="10251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15" name="Group 15"/>
          <p:cNvGrpSpPr/>
          <p:nvPr/>
        </p:nvGrpSpPr>
        <p:grpSpPr>
          <a:xfrm>
            <a:off x="8256694" y="4875683"/>
            <a:ext cx="6689479" cy="665701"/>
            <a:chOff x="0" y="0"/>
            <a:chExt cx="1761838" cy="17532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61838" cy="175329"/>
            </a:xfrm>
            <a:custGeom>
              <a:avLst/>
              <a:gdLst/>
              <a:ahLst/>
              <a:cxnLst/>
              <a:rect l="l" t="t" r="r" b="b"/>
              <a:pathLst>
                <a:path w="1761838" h="175329">
                  <a:moveTo>
                    <a:pt x="13888" y="0"/>
                  </a:moveTo>
                  <a:lnTo>
                    <a:pt x="1747950" y="0"/>
                  </a:lnTo>
                  <a:cubicBezTo>
                    <a:pt x="1755620" y="0"/>
                    <a:pt x="1761838" y="6218"/>
                    <a:pt x="1761838" y="13888"/>
                  </a:cubicBezTo>
                  <a:lnTo>
                    <a:pt x="1761838" y="161441"/>
                  </a:lnTo>
                  <a:cubicBezTo>
                    <a:pt x="1761838" y="165124"/>
                    <a:pt x="1760375" y="168656"/>
                    <a:pt x="1757771" y="171261"/>
                  </a:cubicBezTo>
                  <a:cubicBezTo>
                    <a:pt x="1755166" y="173865"/>
                    <a:pt x="1751634" y="175329"/>
                    <a:pt x="1747950" y="175329"/>
                  </a:cubicBezTo>
                  <a:lnTo>
                    <a:pt x="13888" y="175329"/>
                  </a:lnTo>
                  <a:cubicBezTo>
                    <a:pt x="10205" y="175329"/>
                    <a:pt x="6672" y="173865"/>
                    <a:pt x="4068" y="171261"/>
                  </a:cubicBezTo>
                  <a:cubicBezTo>
                    <a:pt x="1463" y="168656"/>
                    <a:pt x="0" y="165124"/>
                    <a:pt x="0" y="161441"/>
                  </a:cubicBezTo>
                  <a:lnTo>
                    <a:pt x="0" y="13888"/>
                  </a:lnTo>
                  <a:cubicBezTo>
                    <a:pt x="0" y="10205"/>
                    <a:pt x="1463" y="6672"/>
                    <a:pt x="4068" y="4068"/>
                  </a:cubicBezTo>
                  <a:cubicBezTo>
                    <a:pt x="6672" y="1463"/>
                    <a:pt x="10205" y="0"/>
                    <a:pt x="13888" y="0"/>
                  </a:cubicBezTo>
                  <a:close/>
                </a:path>
              </a:pathLst>
            </a:custGeom>
            <a:solidFill>
              <a:srgbClr val="C5D9F3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61838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Cleanrooms, R&amp;D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8256694" y="3843790"/>
            <a:ext cx="8061433" cy="9315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80"/>
              </a:lnSpc>
            </a:pPr>
            <a:r>
              <a:rPr lang="en-US" sz="27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Scenario: Intel’s Chip Fabrication Plant in Leixlip, Ireland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256694" y="2649354"/>
            <a:ext cx="8061433" cy="1080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19"/>
              </a:lnSpc>
            </a:pPr>
            <a:r>
              <a:rPr lang="en-US" sz="59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A Case Study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8256694" y="5703309"/>
            <a:ext cx="6689479" cy="665701"/>
            <a:chOff x="0" y="0"/>
            <a:chExt cx="1761838" cy="17532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761838" cy="175329"/>
            </a:xfrm>
            <a:custGeom>
              <a:avLst/>
              <a:gdLst/>
              <a:ahLst/>
              <a:cxnLst/>
              <a:rect l="l" t="t" r="r" b="b"/>
              <a:pathLst>
                <a:path w="1761838" h="175329">
                  <a:moveTo>
                    <a:pt x="13888" y="0"/>
                  </a:moveTo>
                  <a:lnTo>
                    <a:pt x="1747950" y="0"/>
                  </a:lnTo>
                  <a:cubicBezTo>
                    <a:pt x="1755620" y="0"/>
                    <a:pt x="1761838" y="6218"/>
                    <a:pt x="1761838" y="13888"/>
                  </a:cubicBezTo>
                  <a:lnTo>
                    <a:pt x="1761838" y="161441"/>
                  </a:lnTo>
                  <a:cubicBezTo>
                    <a:pt x="1761838" y="165124"/>
                    <a:pt x="1760375" y="168656"/>
                    <a:pt x="1757771" y="171261"/>
                  </a:cubicBezTo>
                  <a:cubicBezTo>
                    <a:pt x="1755166" y="173865"/>
                    <a:pt x="1751634" y="175329"/>
                    <a:pt x="1747950" y="175329"/>
                  </a:cubicBezTo>
                  <a:lnTo>
                    <a:pt x="13888" y="175329"/>
                  </a:lnTo>
                  <a:cubicBezTo>
                    <a:pt x="10205" y="175329"/>
                    <a:pt x="6672" y="173865"/>
                    <a:pt x="4068" y="171261"/>
                  </a:cubicBezTo>
                  <a:cubicBezTo>
                    <a:pt x="1463" y="168656"/>
                    <a:pt x="0" y="165124"/>
                    <a:pt x="0" y="161441"/>
                  </a:cubicBezTo>
                  <a:lnTo>
                    <a:pt x="0" y="13888"/>
                  </a:lnTo>
                  <a:cubicBezTo>
                    <a:pt x="0" y="10205"/>
                    <a:pt x="1463" y="6672"/>
                    <a:pt x="4068" y="4068"/>
                  </a:cubicBezTo>
                  <a:cubicBezTo>
                    <a:pt x="6672" y="1463"/>
                    <a:pt x="10205" y="0"/>
                    <a:pt x="13888" y="0"/>
                  </a:cubicBezTo>
                  <a:close/>
                </a:path>
              </a:pathLst>
            </a:custGeom>
            <a:solidFill>
              <a:srgbClr val="C5D9F3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761838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Manufacturing Buildings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256694" y="6530934"/>
            <a:ext cx="6689479" cy="665701"/>
            <a:chOff x="0" y="0"/>
            <a:chExt cx="1761838" cy="17532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61838" cy="175329"/>
            </a:xfrm>
            <a:custGeom>
              <a:avLst/>
              <a:gdLst/>
              <a:ahLst/>
              <a:cxnLst/>
              <a:rect l="l" t="t" r="r" b="b"/>
              <a:pathLst>
                <a:path w="1761838" h="175329">
                  <a:moveTo>
                    <a:pt x="13888" y="0"/>
                  </a:moveTo>
                  <a:lnTo>
                    <a:pt x="1747950" y="0"/>
                  </a:lnTo>
                  <a:cubicBezTo>
                    <a:pt x="1755620" y="0"/>
                    <a:pt x="1761838" y="6218"/>
                    <a:pt x="1761838" y="13888"/>
                  </a:cubicBezTo>
                  <a:lnTo>
                    <a:pt x="1761838" y="161441"/>
                  </a:lnTo>
                  <a:cubicBezTo>
                    <a:pt x="1761838" y="165124"/>
                    <a:pt x="1760375" y="168656"/>
                    <a:pt x="1757771" y="171261"/>
                  </a:cubicBezTo>
                  <a:cubicBezTo>
                    <a:pt x="1755166" y="173865"/>
                    <a:pt x="1751634" y="175329"/>
                    <a:pt x="1747950" y="175329"/>
                  </a:cubicBezTo>
                  <a:lnTo>
                    <a:pt x="13888" y="175329"/>
                  </a:lnTo>
                  <a:cubicBezTo>
                    <a:pt x="10205" y="175329"/>
                    <a:pt x="6672" y="173865"/>
                    <a:pt x="4068" y="171261"/>
                  </a:cubicBezTo>
                  <a:cubicBezTo>
                    <a:pt x="1463" y="168656"/>
                    <a:pt x="0" y="165124"/>
                    <a:pt x="0" y="161441"/>
                  </a:cubicBezTo>
                  <a:lnTo>
                    <a:pt x="0" y="13888"/>
                  </a:lnTo>
                  <a:cubicBezTo>
                    <a:pt x="0" y="10205"/>
                    <a:pt x="1463" y="6672"/>
                    <a:pt x="4068" y="4068"/>
                  </a:cubicBezTo>
                  <a:cubicBezTo>
                    <a:pt x="6672" y="1463"/>
                    <a:pt x="10205" y="0"/>
                    <a:pt x="13888" y="0"/>
                  </a:cubicBezTo>
                  <a:close/>
                </a:path>
              </a:pathLst>
            </a:custGeom>
            <a:solidFill>
              <a:srgbClr val="C5D9F3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761838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Energy Centers, Water Treatment Buildings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8256694" y="7358560"/>
            <a:ext cx="6689479" cy="665701"/>
            <a:chOff x="0" y="0"/>
            <a:chExt cx="1761838" cy="1753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761838" cy="175329"/>
            </a:xfrm>
            <a:custGeom>
              <a:avLst/>
              <a:gdLst/>
              <a:ahLst/>
              <a:cxnLst/>
              <a:rect l="l" t="t" r="r" b="b"/>
              <a:pathLst>
                <a:path w="1761838" h="175329">
                  <a:moveTo>
                    <a:pt x="13888" y="0"/>
                  </a:moveTo>
                  <a:lnTo>
                    <a:pt x="1747950" y="0"/>
                  </a:lnTo>
                  <a:cubicBezTo>
                    <a:pt x="1755620" y="0"/>
                    <a:pt x="1761838" y="6218"/>
                    <a:pt x="1761838" y="13888"/>
                  </a:cubicBezTo>
                  <a:lnTo>
                    <a:pt x="1761838" y="161441"/>
                  </a:lnTo>
                  <a:cubicBezTo>
                    <a:pt x="1761838" y="165124"/>
                    <a:pt x="1760375" y="168656"/>
                    <a:pt x="1757771" y="171261"/>
                  </a:cubicBezTo>
                  <a:cubicBezTo>
                    <a:pt x="1755166" y="173865"/>
                    <a:pt x="1751634" y="175329"/>
                    <a:pt x="1747950" y="175329"/>
                  </a:cubicBezTo>
                  <a:lnTo>
                    <a:pt x="13888" y="175329"/>
                  </a:lnTo>
                  <a:cubicBezTo>
                    <a:pt x="10205" y="175329"/>
                    <a:pt x="6672" y="173865"/>
                    <a:pt x="4068" y="171261"/>
                  </a:cubicBezTo>
                  <a:cubicBezTo>
                    <a:pt x="1463" y="168656"/>
                    <a:pt x="0" y="165124"/>
                    <a:pt x="0" y="161441"/>
                  </a:cubicBezTo>
                  <a:lnTo>
                    <a:pt x="0" y="13888"/>
                  </a:lnTo>
                  <a:cubicBezTo>
                    <a:pt x="0" y="10205"/>
                    <a:pt x="1463" y="6672"/>
                    <a:pt x="4068" y="4068"/>
                  </a:cubicBezTo>
                  <a:cubicBezTo>
                    <a:pt x="6672" y="1463"/>
                    <a:pt x="10205" y="0"/>
                    <a:pt x="13888" y="0"/>
                  </a:cubicBezTo>
                  <a:close/>
                </a:path>
              </a:pathLst>
            </a:custGeom>
            <a:solidFill>
              <a:srgbClr val="C5D9F3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761838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>
                  <a:solidFill>
                    <a:srgbClr val="000000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Offices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5799921" y="4881076"/>
            <a:ext cx="9299815" cy="0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grpSp>
        <p:nvGrpSpPr>
          <p:cNvPr id="3" name="Group 3"/>
          <p:cNvGrpSpPr/>
          <p:nvPr/>
        </p:nvGrpSpPr>
        <p:grpSpPr>
          <a:xfrm>
            <a:off x="4760603" y="4359400"/>
            <a:ext cx="1043351" cy="104335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408494" y="4359400"/>
            <a:ext cx="1043351" cy="104335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56385" y="4359400"/>
            <a:ext cx="1043351" cy="104335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394817" y="2782372"/>
            <a:ext cx="3353620" cy="5894830"/>
            <a:chOff x="0" y="0"/>
            <a:chExt cx="883258" cy="155254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3258" cy="1552548"/>
            </a:xfrm>
            <a:custGeom>
              <a:avLst/>
              <a:gdLst/>
              <a:ahLst/>
              <a:cxnLst/>
              <a:rect l="l" t="t" r="r" b="b"/>
              <a:pathLst>
                <a:path w="883258" h="1552548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1416345"/>
                  </a:lnTo>
                  <a:cubicBezTo>
                    <a:pt x="883258" y="1452468"/>
                    <a:pt x="868908" y="1487112"/>
                    <a:pt x="843365" y="1512655"/>
                  </a:cubicBezTo>
                  <a:cubicBezTo>
                    <a:pt x="817822" y="1538198"/>
                    <a:pt x="783178" y="1552548"/>
                    <a:pt x="747055" y="1552548"/>
                  </a:cubicBezTo>
                  <a:lnTo>
                    <a:pt x="136203" y="1552548"/>
                  </a:lnTo>
                  <a:cubicBezTo>
                    <a:pt x="100080" y="1552548"/>
                    <a:pt x="65436" y="1538198"/>
                    <a:pt x="39893" y="1512655"/>
                  </a:cubicBezTo>
                  <a:cubicBezTo>
                    <a:pt x="14350" y="1487112"/>
                    <a:pt x="0" y="1452468"/>
                    <a:pt x="0" y="1416345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83258" cy="1600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4543578" y="-1871196"/>
            <a:ext cx="3691868" cy="3691868"/>
          </a:xfrm>
          <a:custGeom>
            <a:avLst/>
            <a:gdLst/>
            <a:ahLst/>
            <a:cxnLst/>
            <a:rect l="l" t="t" r="r" b="b"/>
            <a:pathLst>
              <a:path w="3691868" h="3691868">
                <a:moveTo>
                  <a:pt x="0" y="0"/>
                </a:moveTo>
                <a:lnTo>
                  <a:pt x="3691868" y="0"/>
                </a:lnTo>
                <a:lnTo>
                  <a:pt x="3691868" y="3691868"/>
                </a:lnTo>
                <a:lnTo>
                  <a:pt x="0" y="3691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6" name="Freeform 16"/>
          <p:cNvSpPr/>
          <p:nvPr/>
        </p:nvSpPr>
        <p:spPr>
          <a:xfrm>
            <a:off x="3396943" y="1028700"/>
            <a:ext cx="647477" cy="647477"/>
          </a:xfrm>
          <a:custGeom>
            <a:avLst/>
            <a:gdLst/>
            <a:ahLst/>
            <a:cxnLst/>
            <a:rect l="l" t="t" r="r" b="b"/>
            <a:pathLst>
              <a:path w="647477" h="647477">
                <a:moveTo>
                  <a:pt x="0" y="0"/>
                </a:moveTo>
                <a:lnTo>
                  <a:pt x="647477" y="0"/>
                </a:lnTo>
                <a:lnTo>
                  <a:pt x="647477" y="647477"/>
                </a:lnTo>
                <a:lnTo>
                  <a:pt x="0" y="6474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7" name="AutoShape 17"/>
          <p:cNvSpPr/>
          <p:nvPr/>
        </p:nvSpPr>
        <p:spPr>
          <a:xfrm flipV="1">
            <a:off x="5799921" y="7470679"/>
            <a:ext cx="9299815" cy="0"/>
          </a:xfrm>
          <a:prstGeom prst="line">
            <a:avLst/>
          </a:prstGeom>
          <a:ln w="38100" cap="flat">
            <a:solidFill>
              <a:srgbClr val="5188C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l-GR"/>
          </a:p>
        </p:txBody>
      </p:sp>
      <p:grpSp>
        <p:nvGrpSpPr>
          <p:cNvPr id="18" name="Group 18"/>
          <p:cNvGrpSpPr/>
          <p:nvPr/>
        </p:nvGrpSpPr>
        <p:grpSpPr>
          <a:xfrm>
            <a:off x="4760603" y="6949003"/>
            <a:ext cx="1043351" cy="104335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408494" y="6949003"/>
            <a:ext cx="1043351" cy="104335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4056385" y="6949003"/>
            <a:ext cx="1043351" cy="104335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2F5F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5025229" y="4557643"/>
            <a:ext cx="514100" cy="636835"/>
          </a:xfrm>
          <a:custGeom>
            <a:avLst/>
            <a:gdLst/>
            <a:ahLst/>
            <a:cxnLst/>
            <a:rect l="l" t="t" r="r" b="b"/>
            <a:pathLst>
              <a:path w="514100" h="636835">
                <a:moveTo>
                  <a:pt x="0" y="0"/>
                </a:moveTo>
                <a:lnTo>
                  <a:pt x="514100" y="0"/>
                </a:lnTo>
                <a:lnTo>
                  <a:pt x="514100" y="636836"/>
                </a:lnTo>
                <a:lnTo>
                  <a:pt x="0" y="6368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8" name="Freeform 28"/>
          <p:cNvSpPr/>
          <p:nvPr/>
        </p:nvSpPr>
        <p:spPr>
          <a:xfrm>
            <a:off x="9638414" y="4590425"/>
            <a:ext cx="581300" cy="581300"/>
          </a:xfrm>
          <a:custGeom>
            <a:avLst/>
            <a:gdLst/>
            <a:ahLst/>
            <a:cxnLst/>
            <a:rect l="l" t="t" r="r" b="b"/>
            <a:pathLst>
              <a:path w="581300" h="581300">
                <a:moveTo>
                  <a:pt x="0" y="0"/>
                </a:moveTo>
                <a:lnTo>
                  <a:pt x="581300" y="0"/>
                </a:lnTo>
                <a:lnTo>
                  <a:pt x="581300" y="581301"/>
                </a:lnTo>
                <a:lnTo>
                  <a:pt x="0" y="581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29" name="Freeform 29"/>
          <p:cNvSpPr/>
          <p:nvPr/>
        </p:nvSpPr>
        <p:spPr>
          <a:xfrm>
            <a:off x="4976175" y="7143771"/>
            <a:ext cx="612208" cy="653815"/>
          </a:xfrm>
          <a:custGeom>
            <a:avLst/>
            <a:gdLst/>
            <a:ahLst/>
            <a:cxnLst/>
            <a:rect l="l" t="t" r="r" b="b"/>
            <a:pathLst>
              <a:path w="612208" h="653815">
                <a:moveTo>
                  <a:pt x="0" y="0"/>
                </a:moveTo>
                <a:lnTo>
                  <a:pt x="612208" y="0"/>
                </a:lnTo>
                <a:lnTo>
                  <a:pt x="612208" y="653815"/>
                </a:lnTo>
                <a:lnTo>
                  <a:pt x="0" y="6538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0" name="Freeform 30"/>
          <p:cNvSpPr/>
          <p:nvPr/>
        </p:nvSpPr>
        <p:spPr>
          <a:xfrm>
            <a:off x="9656415" y="7166507"/>
            <a:ext cx="547509" cy="608343"/>
          </a:xfrm>
          <a:custGeom>
            <a:avLst/>
            <a:gdLst/>
            <a:ahLst/>
            <a:cxnLst/>
            <a:rect l="l" t="t" r="r" b="b"/>
            <a:pathLst>
              <a:path w="547509" h="608343">
                <a:moveTo>
                  <a:pt x="0" y="0"/>
                </a:moveTo>
                <a:lnTo>
                  <a:pt x="547509" y="0"/>
                </a:lnTo>
                <a:lnTo>
                  <a:pt x="547509" y="608343"/>
                </a:lnTo>
                <a:lnTo>
                  <a:pt x="0" y="6083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1" name="Freeform 31"/>
          <p:cNvSpPr/>
          <p:nvPr/>
        </p:nvSpPr>
        <p:spPr>
          <a:xfrm>
            <a:off x="14271371" y="7216406"/>
            <a:ext cx="621108" cy="508546"/>
          </a:xfrm>
          <a:custGeom>
            <a:avLst/>
            <a:gdLst/>
            <a:ahLst/>
            <a:cxnLst/>
            <a:rect l="l" t="t" r="r" b="b"/>
            <a:pathLst>
              <a:path w="621108" h="508546">
                <a:moveTo>
                  <a:pt x="0" y="0"/>
                </a:moveTo>
                <a:lnTo>
                  <a:pt x="621108" y="0"/>
                </a:lnTo>
                <a:lnTo>
                  <a:pt x="621108" y="508546"/>
                </a:lnTo>
                <a:lnTo>
                  <a:pt x="0" y="5085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32" name="Group 32"/>
          <p:cNvGrpSpPr/>
          <p:nvPr/>
        </p:nvGrpSpPr>
        <p:grpSpPr>
          <a:xfrm>
            <a:off x="-5083515" y="0"/>
            <a:ext cx="9369918" cy="10287000"/>
            <a:chOff x="0" y="0"/>
            <a:chExt cx="1451645" cy="159372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451645" cy="1593725"/>
            </a:xfrm>
            <a:custGeom>
              <a:avLst/>
              <a:gdLst/>
              <a:ahLst/>
              <a:cxnLst/>
              <a:rect l="l" t="t" r="r" b="b"/>
              <a:pathLst>
                <a:path w="1451645" h="1593725">
                  <a:moveTo>
                    <a:pt x="0" y="0"/>
                  </a:moveTo>
                  <a:lnTo>
                    <a:pt x="1451645" y="0"/>
                  </a:lnTo>
                  <a:lnTo>
                    <a:pt x="1451645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16"/>
              <a:stretch>
                <a:fillRect l="-47588" r="-47588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sp>
        <p:nvSpPr>
          <p:cNvPr id="34" name="Freeform 34"/>
          <p:cNvSpPr/>
          <p:nvPr/>
        </p:nvSpPr>
        <p:spPr>
          <a:xfrm>
            <a:off x="14290421" y="4530471"/>
            <a:ext cx="527685" cy="701040"/>
          </a:xfrm>
          <a:custGeom>
            <a:avLst/>
            <a:gdLst/>
            <a:ahLst/>
            <a:cxnLst/>
            <a:rect l="l" t="t" r="r" b="b"/>
            <a:pathLst>
              <a:path w="527685" h="701040">
                <a:moveTo>
                  <a:pt x="0" y="0"/>
                </a:moveTo>
                <a:lnTo>
                  <a:pt x="527685" y="0"/>
                </a:lnTo>
                <a:lnTo>
                  <a:pt x="527685" y="701040"/>
                </a:lnTo>
                <a:lnTo>
                  <a:pt x="0" y="70104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48363" t="-24506" r="-47735" b="-23100"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5" name="TextBox 35"/>
          <p:cNvSpPr txBox="1"/>
          <p:nvPr/>
        </p:nvSpPr>
        <p:spPr>
          <a:xfrm>
            <a:off x="14056385" y="5633649"/>
            <a:ext cx="3823848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Role-based Access Control &amp; detailed Room Access log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E2F5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9548625" y="876300"/>
            <a:ext cx="7710675" cy="944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603"/>
              </a:lnSpc>
              <a:spcBef>
                <a:spcPct val="0"/>
              </a:spcBef>
            </a:pPr>
            <a:r>
              <a:rPr lang="en-US" sz="51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System Requirements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760603" y="2990486"/>
            <a:ext cx="13214880" cy="7632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80"/>
              </a:lnSpc>
              <a:spcBef>
                <a:spcPct val="0"/>
              </a:spcBef>
            </a:pPr>
            <a:r>
              <a:rPr lang="en-US" sz="2200" b="1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To address the operational and security needs of a system set in Intel’s chip fab in Leixlip, ISAS should meet the following key requirements.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760603" y="5633649"/>
            <a:ext cx="3919098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Real-time worker tracking and movement history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9408494" y="5633649"/>
            <a:ext cx="3919098" cy="70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Recognize incidents and generate related Alerts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60603" y="8220954"/>
            <a:ext cx="3919098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Dynamic Environmental Awareness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E2F5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9408494" y="8220954"/>
            <a:ext cx="3919098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Facility Scheduling and Maintenance 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E2F5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056385" y="8220954"/>
            <a:ext cx="3919098" cy="1054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E2F5F"/>
                </a:solidFill>
                <a:latin typeface="Aileron Ultra-Bold"/>
                <a:ea typeface="Aileron Ultra-Bold"/>
                <a:cs typeface="Aileron Ultra-Bold"/>
                <a:sym typeface="Aileron Ultra-Bold"/>
              </a:rPr>
              <a:t>Emergencies &amp; Evacuation Paths </a:t>
            </a:r>
          </a:p>
          <a:p>
            <a:pPr algn="l">
              <a:lnSpc>
                <a:spcPts val="2800"/>
              </a:lnSpc>
            </a:pPr>
            <a:endParaRPr lang="en-US" sz="2000" b="1">
              <a:solidFill>
                <a:srgbClr val="0E2F5F"/>
              </a:solidFill>
              <a:latin typeface="Aileron Ultra-Bold"/>
              <a:ea typeface="Aileron Ultra-Bold"/>
              <a:cs typeface="Aileron Ultra-Bold"/>
              <a:sym typeface="Aileron Ultra-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380222" y="2356541"/>
            <a:ext cx="5115042" cy="665701"/>
            <a:chOff x="0" y="0"/>
            <a:chExt cx="1347172" cy="17532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7172" cy="175329"/>
            </a:xfrm>
            <a:custGeom>
              <a:avLst/>
              <a:gdLst/>
              <a:ahLst/>
              <a:cxnLst/>
              <a:rect l="l" t="t" r="r" b="b"/>
              <a:pathLst>
                <a:path w="1347172" h="175329">
                  <a:moveTo>
                    <a:pt x="77192" y="0"/>
                  </a:moveTo>
                  <a:lnTo>
                    <a:pt x="1269980" y="0"/>
                  </a:lnTo>
                  <a:cubicBezTo>
                    <a:pt x="1290453" y="0"/>
                    <a:pt x="1310086" y="8133"/>
                    <a:pt x="1324563" y="22609"/>
                  </a:cubicBezTo>
                  <a:cubicBezTo>
                    <a:pt x="1339039" y="37085"/>
                    <a:pt x="1347172" y="56719"/>
                    <a:pt x="1347172" y="77192"/>
                  </a:cubicBezTo>
                  <a:lnTo>
                    <a:pt x="1347172" y="98137"/>
                  </a:lnTo>
                  <a:cubicBezTo>
                    <a:pt x="1347172" y="118609"/>
                    <a:pt x="1339039" y="138243"/>
                    <a:pt x="1324563" y="152720"/>
                  </a:cubicBezTo>
                  <a:cubicBezTo>
                    <a:pt x="1310086" y="167196"/>
                    <a:pt x="1290453" y="175329"/>
                    <a:pt x="1269980" y="175329"/>
                  </a:cubicBezTo>
                  <a:lnTo>
                    <a:pt x="77192" y="175329"/>
                  </a:lnTo>
                  <a:cubicBezTo>
                    <a:pt x="56719" y="175329"/>
                    <a:pt x="37085" y="167196"/>
                    <a:pt x="22609" y="152720"/>
                  </a:cubicBezTo>
                  <a:cubicBezTo>
                    <a:pt x="8133" y="138243"/>
                    <a:pt x="0" y="118609"/>
                    <a:pt x="0" y="98137"/>
                  </a:cubicBezTo>
                  <a:lnTo>
                    <a:pt x="0" y="77192"/>
                  </a:lnTo>
                  <a:cubicBezTo>
                    <a:pt x="0" y="56719"/>
                    <a:pt x="8133" y="37085"/>
                    <a:pt x="22609" y="22609"/>
                  </a:cubicBezTo>
                  <a:cubicBezTo>
                    <a:pt x="37085" y="8133"/>
                    <a:pt x="56719" y="0"/>
                    <a:pt x="77192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34717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734290" y="4423242"/>
            <a:ext cx="6655288" cy="5335478"/>
            <a:chOff x="0" y="0"/>
            <a:chExt cx="929342" cy="745045"/>
          </a:xfrm>
        </p:grpSpPr>
        <p:sp>
          <p:nvSpPr>
            <p:cNvPr id="6" name="Freeform 6"/>
            <p:cNvSpPr/>
            <p:nvPr/>
          </p:nvSpPr>
          <p:spPr>
            <a:xfrm rot="6000">
              <a:off x="-635" y="-796"/>
              <a:ext cx="930612" cy="746636"/>
            </a:xfrm>
            <a:custGeom>
              <a:avLst/>
              <a:gdLst/>
              <a:ahLst/>
              <a:cxnLst/>
              <a:rect l="l" t="t" r="r" b="b"/>
              <a:pathLst>
                <a:path w="930612" h="746636">
                  <a:moveTo>
                    <a:pt x="18598" y="1575"/>
                  </a:moveTo>
                  <a:lnTo>
                    <a:pt x="910714" y="18"/>
                  </a:lnTo>
                  <a:cubicBezTo>
                    <a:pt x="920993" y="0"/>
                    <a:pt x="929341" y="8319"/>
                    <a:pt x="929359" y="18598"/>
                  </a:cubicBezTo>
                  <a:lnTo>
                    <a:pt x="930594" y="726417"/>
                  </a:lnTo>
                  <a:cubicBezTo>
                    <a:pt x="930612" y="736696"/>
                    <a:pt x="922294" y="745043"/>
                    <a:pt x="912014" y="745061"/>
                  </a:cubicBezTo>
                  <a:lnTo>
                    <a:pt x="19898" y="746618"/>
                  </a:lnTo>
                  <a:cubicBezTo>
                    <a:pt x="9619" y="746636"/>
                    <a:pt x="1271" y="738318"/>
                    <a:pt x="1253" y="728039"/>
                  </a:cubicBezTo>
                  <a:lnTo>
                    <a:pt x="18" y="20220"/>
                  </a:lnTo>
                  <a:cubicBezTo>
                    <a:pt x="0" y="9941"/>
                    <a:pt x="8319" y="1593"/>
                    <a:pt x="18598" y="1575"/>
                  </a:cubicBezTo>
                  <a:close/>
                </a:path>
              </a:pathLst>
            </a:custGeom>
            <a:blipFill>
              <a:blip r:embed="rId2"/>
              <a:stretch>
                <a:fillRect l="-3" t="-12624" r="-3" b="-12025"/>
              </a:stretch>
            </a:blipFill>
          </p:spPr>
          <p:txBody>
            <a:bodyPr/>
            <a:lstStyle/>
            <a:p>
              <a:endParaRPr lang="el-G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03901" y="1028700"/>
            <a:ext cx="3353620" cy="8229600"/>
            <a:chOff x="0" y="0"/>
            <a:chExt cx="883258" cy="21674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83258" cy="2167467"/>
            </a:xfrm>
            <a:custGeom>
              <a:avLst/>
              <a:gdLst/>
              <a:ahLst/>
              <a:cxnLst/>
              <a:rect l="l" t="t" r="r" b="b"/>
              <a:pathLst>
                <a:path w="883258" h="2167467">
                  <a:moveTo>
                    <a:pt x="136203" y="0"/>
                  </a:moveTo>
                  <a:lnTo>
                    <a:pt x="747055" y="0"/>
                  </a:lnTo>
                  <a:cubicBezTo>
                    <a:pt x="822278" y="0"/>
                    <a:pt x="883258" y="60980"/>
                    <a:pt x="883258" y="136203"/>
                  </a:cubicBezTo>
                  <a:lnTo>
                    <a:pt x="883258" y="2031264"/>
                  </a:lnTo>
                  <a:cubicBezTo>
                    <a:pt x="883258" y="2106487"/>
                    <a:pt x="822278" y="2167467"/>
                    <a:pt x="747055" y="2167467"/>
                  </a:cubicBezTo>
                  <a:lnTo>
                    <a:pt x="136203" y="2167467"/>
                  </a:lnTo>
                  <a:cubicBezTo>
                    <a:pt x="100080" y="2167467"/>
                    <a:pt x="65436" y="2153117"/>
                    <a:pt x="39893" y="2127574"/>
                  </a:cubicBezTo>
                  <a:cubicBezTo>
                    <a:pt x="14350" y="2102031"/>
                    <a:pt x="0" y="2067387"/>
                    <a:pt x="0" y="2031264"/>
                  </a:cubicBezTo>
                  <a:lnTo>
                    <a:pt x="0" y="136203"/>
                  </a:lnTo>
                  <a:cubicBezTo>
                    <a:pt x="0" y="100080"/>
                    <a:pt x="14350" y="65436"/>
                    <a:pt x="39893" y="39893"/>
                  </a:cubicBezTo>
                  <a:cubicBezTo>
                    <a:pt x="65436" y="14350"/>
                    <a:pt x="100080" y="0"/>
                    <a:pt x="136203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83258" cy="22150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310024" y="1028700"/>
            <a:ext cx="1496945" cy="149694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1272909" y="7567140"/>
            <a:ext cx="1230927" cy="1230927"/>
          </a:xfrm>
          <a:custGeom>
            <a:avLst/>
            <a:gdLst/>
            <a:ahLst/>
            <a:cxnLst/>
            <a:rect l="l" t="t" r="r" b="b"/>
            <a:pathLst>
              <a:path w="1230927" h="1230927">
                <a:moveTo>
                  <a:pt x="0" y="0"/>
                </a:moveTo>
                <a:lnTo>
                  <a:pt x="1230927" y="0"/>
                </a:lnTo>
                <a:lnTo>
                  <a:pt x="1230927" y="1230927"/>
                </a:lnTo>
                <a:lnTo>
                  <a:pt x="0" y="1230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14" name="Group 14"/>
          <p:cNvGrpSpPr/>
          <p:nvPr/>
        </p:nvGrpSpPr>
        <p:grpSpPr>
          <a:xfrm>
            <a:off x="12789806" y="6729078"/>
            <a:ext cx="4295874" cy="665701"/>
            <a:chOff x="0" y="0"/>
            <a:chExt cx="1131423" cy="17532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1423" cy="175329"/>
            </a:xfrm>
            <a:custGeom>
              <a:avLst/>
              <a:gdLst/>
              <a:ahLst/>
              <a:cxnLst/>
              <a:rect l="l" t="t" r="r" b="b"/>
              <a:pathLst>
                <a:path w="1131423" h="175329">
                  <a:moveTo>
                    <a:pt x="87664" y="0"/>
                  </a:moveTo>
                  <a:lnTo>
                    <a:pt x="1043759" y="0"/>
                  </a:lnTo>
                  <a:cubicBezTo>
                    <a:pt x="1067009" y="0"/>
                    <a:pt x="1089307" y="9236"/>
                    <a:pt x="1105747" y="25676"/>
                  </a:cubicBezTo>
                  <a:cubicBezTo>
                    <a:pt x="1122187" y="42117"/>
                    <a:pt x="1131423" y="64414"/>
                    <a:pt x="1131423" y="87664"/>
                  </a:cubicBezTo>
                  <a:lnTo>
                    <a:pt x="1131423" y="87664"/>
                  </a:lnTo>
                  <a:cubicBezTo>
                    <a:pt x="1131423" y="136080"/>
                    <a:pt x="1092175" y="175329"/>
                    <a:pt x="1043759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>
                <a:alpha val="40784"/>
              </a:srgbClr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1131423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80222" y="3228076"/>
            <a:ext cx="5115042" cy="665701"/>
            <a:chOff x="0" y="0"/>
            <a:chExt cx="1347172" cy="17532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347172" cy="175329"/>
            </a:xfrm>
            <a:custGeom>
              <a:avLst/>
              <a:gdLst/>
              <a:ahLst/>
              <a:cxnLst/>
              <a:rect l="l" t="t" r="r" b="b"/>
              <a:pathLst>
                <a:path w="1347172" h="175329">
                  <a:moveTo>
                    <a:pt x="77192" y="0"/>
                  </a:moveTo>
                  <a:lnTo>
                    <a:pt x="1269980" y="0"/>
                  </a:lnTo>
                  <a:cubicBezTo>
                    <a:pt x="1290453" y="0"/>
                    <a:pt x="1310086" y="8133"/>
                    <a:pt x="1324563" y="22609"/>
                  </a:cubicBezTo>
                  <a:cubicBezTo>
                    <a:pt x="1339039" y="37085"/>
                    <a:pt x="1347172" y="56719"/>
                    <a:pt x="1347172" y="77192"/>
                  </a:cubicBezTo>
                  <a:lnTo>
                    <a:pt x="1347172" y="98137"/>
                  </a:lnTo>
                  <a:cubicBezTo>
                    <a:pt x="1347172" y="118609"/>
                    <a:pt x="1339039" y="138243"/>
                    <a:pt x="1324563" y="152720"/>
                  </a:cubicBezTo>
                  <a:cubicBezTo>
                    <a:pt x="1310086" y="167196"/>
                    <a:pt x="1290453" y="175329"/>
                    <a:pt x="1269980" y="175329"/>
                  </a:cubicBezTo>
                  <a:lnTo>
                    <a:pt x="77192" y="175329"/>
                  </a:lnTo>
                  <a:cubicBezTo>
                    <a:pt x="56719" y="175329"/>
                    <a:pt x="37085" y="167196"/>
                    <a:pt x="22609" y="152720"/>
                  </a:cubicBezTo>
                  <a:cubicBezTo>
                    <a:pt x="8133" y="138243"/>
                    <a:pt x="0" y="118609"/>
                    <a:pt x="0" y="98137"/>
                  </a:cubicBezTo>
                  <a:lnTo>
                    <a:pt x="0" y="77192"/>
                  </a:lnTo>
                  <a:cubicBezTo>
                    <a:pt x="0" y="56719"/>
                    <a:pt x="8133" y="37085"/>
                    <a:pt x="22609" y="22609"/>
                  </a:cubicBezTo>
                  <a:cubicBezTo>
                    <a:pt x="37085" y="8133"/>
                    <a:pt x="56719" y="0"/>
                    <a:pt x="77192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134717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380222" y="4103326"/>
            <a:ext cx="5115042" cy="665701"/>
            <a:chOff x="0" y="0"/>
            <a:chExt cx="1347172" cy="17532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347172" cy="175329"/>
            </a:xfrm>
            <a:custGeom>
              <a:avLst/>
              <a:gdLst/>
              <a:ahLst/>
              <a:cxnLst/>
              <a:rect l="l" t="t" r="r" b="b"/>
              <a:pathLst>
                <a:path w="1347172" h="175329">
                  <a:moveTo>
                    <a:pt x="77192" y="0"/>
                  </a:moveTo>
                  <a:lnTo>
                    <a:pt x="1269980" y="0"/>
                  </a:lnTo>
                  <a:cubicBezTo>
                    <a:pt x="1290453" y="0"/>
                    <a:pt x="1310086" y="8133"/>
                    <a:pt x="1324563" y="22609"/>
                  </a:cubicBezTo>
                  <a:cubicBezTo>
                    <a:pt x="1339039" y="37085"/>
                    <a:pt x="1347172" y="56719"/>
                    <a:pt x="1347172" y="77192"/>
                  </a:cubicBezTo>
                  <a:lnTo>
                    <a:pt x="1347172" y="98137"/>
                  </a:lnTo>
                  <a:cubicBezTo>
                    <a:pt x="1347172" y="118609"/>
                    <a:pt x="1339039" y="138243"/>
                    <a:pt x="1324563" y="152720"/>
                  </a:cubicBezTo>
                  <a:cubicBezTo>
                    <a:pt x="1310086" y="167196"/>
                    <a:pt x="1290453" y="175329"/>
                    <a:pt x="1269980" y="175329"/>
                  </a:cubicBezTo>
                  <a:lnTo>
                    <a:pt x="77192" y="175329"/>
                  </a:lnTo>
                  <a:cubicBezTo>
                    <a:pt x="56719" y="175329"/>
                    <a:pt x="37085" y="167196"/>
                    <a:pt x="22609" y="152720"/>
                  </a:cubicBezTo>
                  <a:cubicBezTo>
                    <a:pt x="8133" y="138243"/>
                    <a:pt x="0" y="118609"/>
                    <a:pt x="0" y="98137"/>
                  </a:cubicBezTo>
                  <a:lnTo>
                    <a:pt x="0" y="77192"/>
                  </a:lnTo>
                  <a:cubicBezTo>
                    <a:pt x="0" y="56719"/>
                    <a:pt x="8133" y="37085"/>
                    <a:pt x="22609" y="22609"/>
                  </a:cubicBezTo>
                  <a:cubicBezTo>
                    <a:pt x="37085" y="8133"/>
                    <a:pt x="56719" y="0"/>
                    <a:pt x="77192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134717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80222" y="4978577"/>
            <a:ext cx="5115042" cy="665701"/>
            <a:chOff x="0" y="0"/>
            <a:chExt cx="1347172" cy="17532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347172" cy="175329"/>
            </a:xfrm>
            <a:custGeom>
              <a:avLst/>
              <a:gdLst/>
              <a:ahLst/>
              <a:cxnLst/>
              <a:rect l="l" t="t" r="r" b="b"/>
              <a:pathLst>
                <a:path w="1347172" h="175329">
                  <a:moveTo>
                    <a:pt x="77192" y="0"/>
                  </a:moveTo>
                  <a:lnTo>
                    <a:pt x="1269980" y="0"/>
                  </a:lnTo>
                  <a:cubicBezTo>
                    <a:pt x="1290453" y="0"/>
                    <a:pt x="1310086" y="8133"/>
                    <a:pt x="1324563" y="22609"/>
                  </a:cubicBezTo>
                  <a:cubicBezTo>
                    <a:pt x="1339039" y="37085"/>
                    <a:pt x="1347172" y="56719"/>
                    <a:pt x="1347172" y="77192"/>
                  </a:cubicBezTo>
                  <a:lnTo>
                    <a:pt x="1347172" y="98137"/>
                  </a:lnTo>
                  <a:cubicBezTo>
                    <a:pt x="1347172" y="118609"/>
                    <a:pt x="1339039" y="138243"/>
                    <a:pt x="1324563" y="152720"/>
                  </a:cubicBezTo>
                  <a:cubicBezTo>
                    <a:pt x="1310086" y="167196"/>
                    <a:pt x="1290453" y="175329"/>
                    <a:pt x="1269980" y="175329"/>
                  </a:cubicBezTo>
                  <a:lnTo>
                    <a:pt x="77192" y="175329"/>
                  </a:lnTo>
                  <a:cubicBezTo>
                    <a:pt x="56719" y="175329"/>
                    <a:pt x="37085" y="167196"/>
                    <a:pt x="22609" y="152720"/>
                  </a:cubicBezTo>
                  <a:cubicBezTo>
                    <a:pt x="8133" y="138243"/>
                    <a:pt x="0" y="118609"/>
                    <a:pt x="0" y="98137"/>
                  </a:cubicBezTo>
                  <a:lnTo>
                    <a:pt x="0" y="77192"/>
                  </a:lnTo>
                  <a:cubicBezTo>
                    <a:pt x="0" y="56719"/>
                    <a:pt x="8133" y="37085"/>
                    <a:pt x="22609" y="22609"/>
                  </a:cubicBezTo>
                  <a:cubicBezTo>
                    <a:pt x="37085" y="8133"/>
                    <a:pt x="56719" y="0"/>
                    <a:pt x="77192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34717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80222" y="5853827"/>
            <a:ext cx="5115042" cy="665701"/>
            <a:chOff x="0" y="0"/>
            <a:chExt cx="1347172" cy="17532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347172" cy="175329"/>
            </a:xfrm>
            <a:custGeom>
              <a:avLst/>
              <a:gdLst/>
              <a:ahLst/>
              <a:cxnLst/>
              <a:rect l="l" t="t" r="r" b="b"/>
              <a:pathLst>
                <a:path w="1347172" h="175329">
                  <a:moveTo>
                    <a:pt x="77192" y="0"/>
                  </a:moveTo>
                  <a:lnTo>
                    <a:pt x="1269980" y="0"/>
                  </a:lnTo>
                  <a:cubicBezTo>
                    <a:pt x="1290453" y="0"/>
                    <a:pt x="1310086" y="8133"/>
                    <a:pt x="1324563" y="22609"/>
                  </a:cubicBezTo>
                  <a:cubicBezTo>
                    <a:pt x="1339039" y="37085"/>
                    <a:pt x="1347172" y="56719"/>
                    <a:pt x="1347172" y="77192"/>
                  </a:cubicBezTo>
                  <a:lnTo>
                    <a:pt x="1347172" y="98137"/>
                  </a:lnTo>
                  <a:cubicBezTo>
                    <a:pt x="1347172" y="118609"/>
                    <a:pt x="1339039" y="138243"/>
                    <a:pt x="1324563" y="152720"/>
                  </a:cubicBezTo>
                  <a:cubicBezTo>
                    <a:pt x="1310086" y="167196"/>
                    <a:pt x="1290453" y="175329"/>
                    <a:pt x="1269980" y="175329"/>
                  </a:cubicBezTo>
                  <a:lnTo>
                    <a:pt x="77192" y="175329"/>
                  </a:lnTo>
                  <a:cubicBezTo>
                    <a:pt x="56719" y="175329"/>
                    <a:pt x="37085" y="167196"/>
                    <a:pt x="22609" y="152720"/>
                  </a:cubicBezTo>
                  <a:cubicBezTo>
                    <a:pt x="8133" y="138243"/>
                    <a:pt x="0" y="118609"/>
                    <a:pt x="0" y="98137"/>
                  </a:cubicBezTo>
                  <a:lnTo>
                    <a:pt x="0" y="77192"/>
                  </a:lnTo>
                  <a:cubicBezTo>
                    <a:pt x="0" y="56719"/>
                    <a:pt x="8133" y="37085"/>
                    <a:pt x="22609" y="22609"/>
                  </a:cubicBezTo>
                  <a:cubicBezTo>
                    <a:pt x="37085" y="8133"/>
                    <a:pt x="56719" y="0"/>
                    <a:pt x="77192" y="0"/>
                  </a:cubicBezTo>
                  <a:close/>
                </a:path>
              </a:pathLst>
            </a:custGeom>
            <a:solidFill>
              <a:srgbClr val="3A577B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1347172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789806" y="7463835"/>
            <a:ext cx="4295874" cy="665701"/>
            <a:chOff x="0" y="0"/>
            <a:chExt cx="1131423" cy="17532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131423" cy="175329"/>
            </a:xfrm>
            <a:custGeom>
              <a:avLst/>
              <a:gdLst/>
              <a:ahLst/>
              <a:cxnLst/>
              <a:rect l="l" t="t" r="r" b="b"/>
              <a:pathLst>
                <a:path w="1131423" h="175329">
                  <a:moveTo>
                    <a:pt x="87664" y="0"/>
                  </a:moveTo>
                  <a:lnTo>
                    <a:pt x="1043759" y="0"/>
                  </a:lnTo>
                  <a:cubicBezTo>
                    <a:pt x="1067009" y="0"/>
                    <a:pt x="1089307" y="9236"/>
                    <a:pt x="1105747" y="25676"/>
                  </a:cubicBezTo>
                  <a:cubicBezTo>
                    <a:pt x="1122187" y="42117"/>
                    <a:pt x="1131423" y="64414"/>
                    <a:pt x="1131423" y="87664"/>
                  </a:cubicBezTo>
                  <a:lnTo>
                    <a:pt x="1131423" y="87664"/>
                  </a:lnTo>
                  <a:cubicBezTo>
                    <a:pt x="1131423" y="136080"/>
                    <a:pt x="1092175" y="175329"/>
                    <a:pt x="1043759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>
                <a:alpha val="40784"/>
              </a:srgbClr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1131423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789806" y="8196211"/>
            <a:ext cx="4295874" cy="665701"/>
            <a:chOff x="0" y="0"/>
            <a:chExt cx="1131423" cy="17532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31423" cy="175329"/>
            </a:xfrm>
            <a:custGeom>
              <a:avLst/>
              <a:gdLst/>
              <a:ahLst/>
              <a:cxnLst/>
              <a:rect l="l" t="t" r="r" b="b"/>
              <a:pathLst>
                <a:path w="1131423" h="175329">
                  <a:moveTo>
                    <a:pt x="87664" y="0"/>
                  </a:moveTo>
                  <a:lnTo>
                    <a:pt x="1043759" y="0"/>
                  </a:lnTo>
                  <a:cubicBezTo>
                    <a:pt x="1067009" y="0"/>
                    <a:pt x="1089307" y="9236"/>
                    <a:pt x="1105747" y="25676"/>
                  </a:cubicBezTo>
                  <a:cubicBezTo>
                    <a:pt x="1122187" y="42117"/>
                    <a:pt x="1131423" y="64414"/>
                    <a:pt x="1131423" y="87664"/>
                  </a:cubicBezTo>
                  <a:lnTo>
                    <a:pt x="1131423" y="87664"/>
                  </a:lnTo>
                  <a:cubicBezTo>
                    <a:pt x="1131423" y="136080"/>
                    <a:pt x="1092175" y="175329"/>
                    <a:pt x="1043759" y="175329"/>
                  </a:cubicBezTo>
                  <a:lnTo>
                    <a:pt x="87664" y="175329"/>
                  </a:lnTo>
                  <a:cubicBezTo>
                    <a:pt x="64414" y="175329"/>
                    <a:pt x="42117" y="166093"/>
                    <a:pt x="25676" y="149652"/>
                  </a:cubicBezTo>
                  <a:cubicBezTo>
                    <a:pt x="9236" y="133212"/>
                    <a:pt x="0" y="110914"/>
                    <a:pt x="0" y="87664"/>
                  </a:cubicBezTo>
                  <a:lnTo>
                    <a:pt x="0" y="87664"/>
                  </a:lnTo>
                  <a:cubicBezTo>
                    <a:pt x="0" y="64414"/>
                    <a:pt x="9236" y="42117"/>
                    <a:pt x="25676" y="25676"/>
                  </a:cubicBezTo>
                  <a:cubicBezTo>
                    <a:pt x="42117" y="9236"/>
                    <a:pt x="64414" y="0"/>
                    <a:pt x="87664" y="0"/>
                  </a:cubicBezTo>
                  <a:close/>
                </a:path>
              </a:pathLst>
            </a:custGeom>
            <a:solidFill>
              <a:srgbClr val="3A577B">
                <a:alpha val="40784"/>
              </a:srgbClr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1131423" cy="2229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2605221" y="1323897"/>
            <a:ext cx="906551" cy="906551"/>
          </a:xfrm>
          <a:custGeom>
            <a:avLst/>
            <a:gdLst/>
            <a:ahLst/>
            <a:cxnLst/>
            <a:rect l="l" t="t" r="r" b="b"/>
            <a:pathLst>
              <a:path w="906551" h="906551">
                <a:moveTo>
                  <a:pt x="0" y="0"/>
                </a:moveTo>
                <a:lnTo>
                  <a:pt x="906551" y="0"/>
                </a:lnTo>
                <a:lnTo>
                  <a:pt x="906551" y="906551"/>
                </a:lnTo>
                <a:lnTo>
                  <a:pt x="0" y="9065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36" name="TextBox 36"/>
          <p:cNvSpPr txBox="1"/>
          <p:nvPr/>
        </p:nvSpPr>
        <p:spPr>
          <a:xfrm>
            <a:off x="4788044" y="885825"/>
            <a:ext cx="6843405" cy="1791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Current Capabilities &amp; Implementation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788044" y="2938461"/>
            <a:ext cx="6547779" cy="1153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80"/>
              </a:lnSpc>
              <a:spcBef>
                <a:spcPct val="0"/>
              </a:spcBef>
            </a:pPr>
            <a:r>
              <a:rPr lang="en-US" sz="2200" b="1" u="none" strike="noStrike">
                <a:solidFill>
                  <a:srgbClr val="021828"/>
                </a:solidFill>
                <a:latin typeface="Aileron Bold"/>
                <a:ea typeface="Aileron Bold"/>
                <a:cs typeface="Aileron Bold"/>
                <a:sym typeface="Aileron Bold"/>
              </a:rPr>
              <a:t>Over the course of the semester, we managed to develop a large part of the envisioned system, while others remain to be implemented.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380222" y="2478020"/>
            <a:ext cx="511504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BT-indoors, GPS-outdoors Tracking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3239544" y="6852903"/>
            <a:ext cx="3396398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>
                    <a:alpha val="68627"/>
                  </a:srgbClr>
                </a:solidFill>
                <a:latin typeface="Aileron Heavy"/>
                <a:ea typeface="Aileron Heavy"/>
                <a:cs typeface="Aileron Heavy"/>
                <a:sym typeface="Aileron Heavy"/>
              </a:rPr>
              <a:t>Environmental Monitoring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380222" y="3349554"/>
            <a:ext cx="511504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Per-worker Historic Movement View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380222" y="4224805"/>
            <a:ext cx="511504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Smart Lock Doors with NFC Readers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2380222" y="5100055"/>
            <a:ext cx="511504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Wearable SOS Button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2380222" y="5975306"/>
            <a:ext cx="5115042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/>
                </a:solidFill>
                <a:latin typeface="Aileron Heavy"/>
                <a:ea typeface="Aileron Heavy"/>
                <a:cs typeface="Aileron Heavy"/>
                <a:sym typeface="Aileron Heavy"/>
              </a:rPr>
              <a:t>Camera-rigged Cleanrooms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239544" y="7597058"/>
            <a:ext cx="3396398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>
                    <a:alpha val="69804"/>
                  </a:srgbClr>
                </a:solidFill>
                <a:latin typeface="Aileron Heavy"/>
                <a:ea typeface="Aileron Heavy"/>
                <a:cs typeface="Aileron Heavy"/>
                <a:sym typeface="Aileron Heavy"/>
              </a:rPr>
              <a:t>Evacuation Pathfinding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239544" y="8329561"/>
            <a:ext cx="3396398" cy="349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FFFFFF">
                    <a:alpha val="69804"/>
                  </a:srgbClr>
                </a:solidFill>
                <a:latin typeface="Aileron Heavy"/>
                <a:ea typeface="Aileron Heavy"/>
                <a:cs typeface="Aileron Heavy"/>
                <a:sym typeface="Aileron Heavy"/>
              </a:rPr>
              <a:t>Complete Dashboard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85217"/>
            <a:ext cx="7646399" cy="943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30"/>
              </a:lnSpc>
              <a:spcBef>
                <a:spcPct val="0"/>
              </a:spcBef>
            </a:pPr>
            <a:r>
              <a:rPr lang="en-US" sz="5299" b="1">
                <a:solidFill>
                  <a:srgbClr val="0E2F5F"/>
                </a:solidFill>
                <a:latin typeface="Akzidenz-Grotesk Heavy"/>
                <a:ea typeface="Akzidenz-Grotesk Heavy"/>
                <a:cs typeface="Akzidenz-Grotesk Heavy"/>
                <a:sym typeface="Akzidenz-Grotesk Heavy"/>
              </a:rPr>
              <a:t>System Architecture</a:t>
            </a:r>
          </a:p>
        </p:txBody>
      </p:sp>
      <p:sp>
        <p:nvSpPr>
          <p:cNvPr id="3" name="Freeform 3"/>
          <p:cNvSpPr/>
          <p:nvPr/>
        </p:nvSpPr>
        <p:spPr>
          <a:xfrm rot="-8937244" flipV="1">
            <a:off x="15394855" y="-2489933"/>
            <a:ext cx="5050544" cy="5050544"/>
          </a:xfrm>
          <a:custGeom>
            <a:avLst/>
            <a:gdLst/>
            <a:ahLst/>
            <a:cxnLst/>
            <a:rect l="l" t="t" r="r" b="b"/>
            <a:pathLst>
              <a:path w="5050544" h="5050544">
                <a:moveTo>
                  <a:pt x="0" y="5050544"/>
                </a:moveTo>
                <a:lnTo>
                  <a:pt x="5050544" y="5050544"/>
                </a:lnTo>
                <a:lnTo>
                  <a:pt x="5050544" y="0"/>
                </a:lnTo>
                <a:lnTo>
                  <a:pt x="0" y="0"/>
                </a:lnTo>
                <a:lnTo>
                  <a:pt x="0" y="505054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Freeform 4"/>
          <p:cNvSpPr/>
          <p:nvPr/>
        </p:nvSpPr>
        <p:spPr>
          <a:xfrm rot="-5400000" flipV="1">
            <a:off x="14454244" y="1823579"/>
            <a:ext cx="1025128" cy="1025128"/>
          </a:xfrm>
          <a:custGeom>
            <a:avLst/>
            <a:gdLst/>
            <a:ahLst/>
            <a:cxnLst/>
            <a:rect l="l" t="t" r="r" b="b"/>
            <a:pathLst>
              <a:path w="1025128" h="1025128">
                <a:moveTo>
                  <a:pt x="0" y="1025128"/>
                </a:moveTo>
                <a:lnTo>
                  <a:pt x="1025128" y="1025128"/>
                </a:lnTo>
                <a:lnTo>
                  <a:pt x="1025128" y="0"/>
                </a:lnTo>
                <a:lnTo>
                  <a:pt x="0" y="0"/>
                </a:lnTo>
                <a:lnTo>
                  <a:pt x="0" y="102512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5" name="Freeform 5"/>
          <p:cNvSpPr/>
          <p:nvPr/>
        </p:nvSpPr>
        <p:spPr>
          <a:xfrm>
            <a:off x="8402255" y="399129"/>
            <a:ext cx="1483489" cy="458533"/>
          </a:xfrm>
          <a:custGeom>
            <a:avLst/>
            <a:gdLst/>
            <a:ahLst/>
            <a:cxnLst/>
            <a:rect l="l" t="t" r="r" b="b"/>
            <a:pathLst>
              <a:path w="1483489" h="458533">
                <a:moveTo>
                  <a:pt x="0" y="0"/>
                </a:moveTo>
                <a:lnTo>
                  <a:pt x="1483490" y="0"/>
                </a:lnTo>
                <a:lnTo>
                  <a:pt x="1483490" y="458534"/>
                </a:lnTo>
                <a:lnTo>
                  <a:pt x="0" y="4585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6" name="Freeform 6"/>
          <p:cNvSpPr/>
          <p:nvPr/>
        </p:nvSpPr>
        <p:spPr>
          <a:xfrm>
            <a:off x="1028700" y="1382324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9" y="0"/>
                </a:lnTo>
                <a:lnTo>
                  <a:pt x="2763919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7" name="Freeform 7"/>
          <p:cNvSpPr/>
          <p:nvPr/>
        </p:nvSpPr>
        <p:spPr>
          <a:xfrm>
            <a:off x="3694993" y="1382324"/>
            <a:ext cx="2763919" cy="882511"/>
          </a:xfrm>
          <a:custGeom>
            <a:avLst/>
            <a:gdLst/>
            <a:ahLst/>
            <a:cxnLst/>
            <a:rect l="l" t="t" r="r" b="b"/>
            <a:pathLst>
              <a:path w="2763919" h="882511">
                <a:moveTo>
                  <a:pt x="0" y="0"/>
                </a:moveTo>
                <a:lnTo>
                  <a:pt x="2763918" y="0"/>
                </a:lnTo>
                <a:lnTo>
                  <a:pt x="2763918" y="882511"/>
                </a:lnTo>
                <a:lnTo>
                  <a:pt x="0" y="882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8" name="Freeform 8"/>
          <p:cNvSpPr/>
          <p:nvPr/>
        </p:nvSpPr>
        <p:spPr>
          <a:xfrm>
            <a:off x="367966" y="3201132"/>
            <a:ext cx="17552161" cy="5989675"/>
          </a:xfrm>
          <a:custGeom>
            <a:avLst/>
            <a:gdLst/>
            <a:ahLst/>
            <a:cxnLst/>
            <a:rect l="l" t="t" r="r" b="b"/>
            <a:pathLst>
              <a:path w="17552161" h="5989675">
                <a:moveTo>
                  <a:pt x="0" y="0"/>
                </a:moveTo>
                <a:lnTo>
                  <a:pt x="17552161" y="0"/>
                </a:lnTo>
                <a:lnTo>
                  <a:pt x="17552161" y="5989675"/>
                </a:lnTo>
                <a:lnTo>
                  <a:pt x="0" y="598967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70689" y="3176727"/>
            <a:ext cx="9346622" cy="3896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58"/>
              </a:lnSpc>
            </a:pPr>
            <a:r>
              <a:rPr lang="en-US" sz="16848" b="1">
                <a:solidFill>
                  <a:srgbClr val="0E2F5F"/>
                </a:solidFill>
                <a:latin typeface="Barlow Condensed Heavy"/>
                <a:ea typeface="Barlow Condensed Heavy"/>
                <a:cs typeface="Barlow Condensed Heavy"/>
                <a:sym typeface="Barlow Condensed Heavy"/>
              </a:rPr>
              <a:t>VIDEO SHOWCASE</a:t>
            </a:r>
          </a:p>
        </p:txBody>
      </p:sp>
      <p:sp>
        <p:nvSpPr>
          <p:cNvPr id="3" name="Freeform 3"/>
          <p:cNvSpPr/>
          <p:nvPr/>
        </p:nvSpPr>
        <p:spPr>
          <a:xfrm>
            <a:off x="7511163" y="7791225"/>
            <a:ext cx="305535" cy="302202"/>
          </a:xfrm>
          <a:custGeom>
            <a:avLst/>
            <a:gdLst/>
            <a:ahLst/>
            <a:cxnLst/>
            <a:rect l="l" t="t" r="r" b="b"/>
            <a:pathLst>
              <a:path w="305535" h="302202">
                <a:moveTo>
                  <a:pt x="0" y="0"/>
                </a:moveTo>
                <a:lnTo>
                  <a:pt x="305535" y="0"/>
                </a:lnTo>
                <a:lnTo>
                  <a:pt x="305535" y="302203"/>
                </a:lnTo>
                <a:lnTo>
                  <a:pt x="0" y="3022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4" name="TextBox 4"/>
          <p:cNvSpPr txBox="1"/>
          <p:nvPr/>
        </p:nvSpPr>
        <p:spPr>
          <a:xfrm>
            <a:off x="7991226" y="7772175"/>
            <a:ext cx="3009626" cy="306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13"/>
              </a:lnSpc>
            </a:pPr>
            <a:r>
              <a:rPr lang="en-US" sz="19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www.reallygreatsite.com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3424608" y="-1072654"/>
            <a:ext cx="11438784" cy="2839490"/>
            <a:chOff x="0" y="0"/>
            <a:chExt cx="3012684" cy="74784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12684" cy="747849"/>
            </a:xfrm>
            <a:custGeom>
              <a:avLst/>
              <a:gdLst/>
              <a:ahLst/>
              <a:cxnLst/>
              <a:rect l="l" t="t" r="r" b="b"/>
              <a:pathLst>
                <a:path w="3012684" h="747849">
                  <a:moveTo>
                    <a:pt x="39932" y="0"/>
                  </a:moveTo>
                  <a:lnTo>
                    <a:pt x="2972752" y="0"/>
                  </a:lnTo>
                  <a:cubicBezTo>
                    <a:pt x="2994806" y="0"/>
                    <a:pt x="3012684" y="17878"/>
                    <a:pt x="3012684" y="39932"/>
                  </a:cubicBezTo>
                  <a:lnTo>
                    <a:pt x="3012684" y="707917"/>
                  </a:lnTo>
                  <a:cubicBezTo>
                    <a:pt x="3012684" y="729971"/>
                    <a:pt x="2994806" y="747849"/>
                    <a:pt x="2972752" y="747849"/>
                  </a:cubicBezTo>
                  <a:lnTo>
                    <a:pt x="39932" y="747849"/>
                  </a:lnTo>
                  <a:cubicBezTo>
                    <a:pt x="17878" y="747849"/>
                    <a:pt x="0" y="729971"/>
                    <a:pt x="0" y="707917"/>
                  </a:cubicBezTo>
                  <a:lnTo>
                    <a:pt x="0" y="39932"/>
                  </a:lnTo>
                  <a:cubicBezTo>
                    <a:pt x="0" y="17878"/>
                    <a:pt x="17878" y="0"/>
                    <a:pt x="39932" y="0"/>
                  </a:cubicBezTo>
                  <a:close/>
                </a:path>
              </a:pathLst>
            </a:custGeom>
            <a:solidFill>
              <a:srgbClr val="E1EDFC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012684" cy="7954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395527" y="1028700"/>
            <a:ext cx="1496945" cy="149694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188CC"/>
            </a:solidFill>
          </p:spPr>
          <p:txBody>
            <a:bodyPr/>
            <a:lstStyle/>
            <a:p>
              <a:endParaRPr lang="el-G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8673581" y="1447879"/>
            <a:ext cx="940838" cy="658587"/>
          </a:xfrm>
          <a:custGeom>
            <a:avLst/>
            <a:gdLst/>
            <a:ahLst/>
            <a:cxnLst/>
            <a:rect l="l" t="t" r="r" b="b"/>
            <a:pathLst>
              <a:path w="940838" h="658587">
                <a:moveTo>
                  <a:pt x="0" y="0"/>
                </a:moveTo>
                <a:lnTo>
                  <a:pt x="940838" y="0"/>
                </a:lnTo>
                <a:lnTo>
                  <a:pt x="940838" y="658587"/>
                </a:lnTo>
                <a:lnTo>
                  <a:pt x="0" y="658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sp>
        <p:nvSpPr>
          <p:cNvPr id="12" name="Freeform 12"/>
          <p:cNvSpPr/>
          <p:nvPr/>
        </p:nvSpPr>
        <p:spPr>
          <a:xfrm>
            <a:off x="2951362" y="4863283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1"/>
                </a:lnTo>
                <a:lnTo>
                  <a:pt x="0" y="469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  <p:grpSp>
        <p:nvGrpSpPr>
          <p:cNvPr id="13" name="Group 13"/>
          <p:cNvGrpSpPr/>
          <p:nvPr/>
        </p:nvGrpSpPr>
        <p:grpSpPr>
          <a:xfrm>
            <a:off x="0" y="8996715"/>
            <a:ext cx="18288000" cy="1290285"/>
            <a:chOff x="0" y="0"/>
            <a:chExt cx="4816593" cy="3398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16592" cy="339828"/>
            </a:xfrm>
            <a:custGeom>
              <a:avLst/>
              <a:gdLst/>
              <a:ahLst/>
              <a:cxnLst/>
              <a:rect l="l" t="t" r="r" b="b"/>
              <a:pathLst>
                <a:path w="4816592" h="339828">
                  <a:moveTo>
                    <a:pt x="0" y="0"/>
                  </a:moveTo>
                  <a:lnTo>
                    <a:pt x="4816592" y="0"/>
                  </a:lnTo>
                  <a:lnTo>
                    <a:pt x="4816592" y="339828"/>
                  </a:lnTo>
                  <a:lnTo>
                    <a:pt x="0" y="339828"/>
                  </a:lnTo>
                  <a:close/>
                </a:path>
              </a:pathLst>
            </a:custGeom>
            <a:solidFill>
              <a:srgbClr val="0E2F5F"/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l-G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4816593" cy="3874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3817311" y="4863283"/>
            <a:ext cx="1519327" cy="469610"/>
          </a:xfrm>
          <a:custGeom>
            <a:avLst/>
            <a:gdLst/>
            <a:ahLst/>
            <a:cxnLst/>
            <a:rect l="l" t="t" r="r" b="b"/>
            <a:pathLst>
              <a:path w="1519327" h="469610">
                <a:moveTo>
                  <a:pt x="0" y="0"/>
                </a:moveTo>
                <a:lnTo>
                  <a:pt x="1519327" y="0"/>
                </a:lnTo>
                <a:lnTo>
                  <a:pt x="1519327" y="469611"/>
                </a:lnTo>
                <a:lnTo>
                  <a:pt x="0" y="469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l-G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595</Words>
  <Application>Microsoft Office PowerPoint</Application>
  <PresentationFormat>Custom</PresentationFormat>
  <Paragraphs>88</Paragraphs>
  <Slides>16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Barlow Condensed Heavy</vt:lpstr>
      <vt:lpstr>Calibri</vt:lpstr>
      <vt:lpstr>Aileron Ultra-Bold</vt:lpstr>
      <vt:lpstr>Aileron Bold</vt:lpstr>
      <vt:lpstr>Aileron</vt:lpstr>
      <vt:lpstr>Aileron Ultra-Bold Italics</vt:lpstr>
      <vt:lpstr>Aileron Heavy</vt:lpstr>
      <vt:lpstr>Akzidenz-Grotesk Heavy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Spatial Authorization - Presentation</dc:title>
  <cp:lastModifiedBy>ΑΡΧΟΝΤΗΣ ΚΟΣΜΑΣ</cp:lastModifiedBy>
  <cp:revision>1</cp:revision>
  <dcterms:created xsi:type="dcterms:W3CDTF">2006-08-16T00:00:00Z</dcterms:created>
  <dcterms:modified xsi:type="dcterms:W3CDTF">2025-05-27T09:37:21Z</dcterms:modified>
  <dc:identifier>DAGn_fVxTD8</dc:identifier>
</cp:coreProperties>
</file>